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modernComment_7FFFF03C_9FDDAB45.xml" ContentType="application/vnd.ms-powerpoint.comments+xml"/>
  <Override PartName="/ppt/comments/modernComment_7FFFF03E_30024F2C.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7FFFF01E_1BEC8E5B.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7FFFF011_130288E3.xml" ContentType="application/vnd.ms-powerpoint.comments+xml"/>
  <Override PartName="/ppt/comments/modernComment_7FFFF013_684CE6F.xml" ContentType="application/vnd.ms-powerpoint.comments+xml"/>
  <Override PartName="/ppt/comments/modernComment_7FFFF021_D2A2E56C.xml" ContentType="application/vnd.ms-powerpoint.comments+xml"/>
  <Override PartName="/ppt/notesSlides/notesSlide1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49"/>
  </p:notesMasterIdLst>
  <p:sldIdLst>
    <p:sldId id="257" r:id="rId6"/>
    <p:sldId id="2147479590" r:id="rId7"/>
    <p:sldId id="2147479607" r:id="rId8"/>
    <p:sldId id="2147479608" r:id="rId9"/>
    <p:sldId id="2147479606" r:id="rId10"/>
    <p:sldId id="2147479530" r:id="rId11"/>
    <p:sldId id="2147479556" r:id="rId12"/>
    <p:sldId id="2147479557" r:id="rId13"/>
    <p:sldId id="2147479558" r:id="rId14"/>
    <p:sldId id="2147479611" r:id="rId15"/>
    <p:sldId id="2147479612" r:id="rId16"/>
    <p:sldId id="2147479562" r:id="rId17"/>
    <p:sldId id="2147479563" r:id="rId18"/>
    <p:sldId id="2147479564" r:id="rId19"/>
    <p:sldId id="2147479613" r:id="rId20"/>
    <p:sldId id="2147479614" r:id="rId21"/>
    <p:sldId id="2147479566" r:id="rId22"/>
    <p:sldId id="2147479615" r:id="rId23"/>
    <p:sldId id="2147479572" r:id="rId24"/>
    <p:sldId id="2147479575" r:id="rId25"/>
    <p:sldId id="2147479576" r:id="rId26"/>
    <p:sldId id="2147479577" r:id="rId27"/>
    <p:sldId id="2147479578" r:id="rId28"/>
    <p:sldId id="2147479579" r:id="rId29"/>
    <p:sldId id="320" r:id="rId30"/>
    <p:sldId id="2147479593" r:id="rId31"/>
    <p:sldId id="2147479580" r:id="rId32"/>
    <p:sldId id="2147479581" r:id="rId33"/>
    <p:sldId id="2147479582" r:id="rId34"/>
    <p:sldId id="2147479616" r:id="rId35"/>
    <p:sldId id="2147479617" r:id="rId36"/>
    <p:sldId id="2147479618" r:id="rId37"/>
    <p:sldId id="2147479574" r:id="rId38"/>
    <p:sldId id="2147479567" r:id="rId39"/>
    <p:sldId id="2147479568" r:id="rId40"/>
    <p:sldId id="2147479569" r:id="rId41"/>
    <p:sldId id="2147479570" r:id="rId42"/>
    <p:sldId id="2147479571" r:id="rId43"/>
    <p:sldId id="2147479583" r:id="rId44"/>
    <p:sldId id="2147479592" r:id="rId45"/>
    <p:sldId id="2147479585" r:id="rId46"/>
    <p:sldId id="2147479586" r:id="rId47"/>
    <p:sldId id="2147479591"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B939A7C-E173-EA81-1DF3-0D0BDEF123D8}" name="Bruno Capuano" initials="BC" userId="S::brunocapuano@microsoft.com::50371e66-f61e-4c21-b650-c29e2a106971" providerId="AD"/>
  <p188:author id="{526DF9A2-33C5-A206-06EC-FB815EEEF4C6}" name="Pamela Fox" initials="PF" userId="S::pamelafox@microsoft.com::05c421f6-d446-4f2a-8ee0-1060b47b154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1515"/>
    <a:srgbClr val="E4D0F3"/>
    <a:srgbClr val="5DA7E7"/>
    <a:srgbClr val="71D9FF"/>
    <a:srgbClr val="AC62FF"/>
    <a:srgbClr val="0A0B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2ADD43-DDDA-4747-8744-DD242EC576EE}" v="4" dt="2024-08-29T22:44:31.1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27"/>
    <p:restoredTop sz="94607"/>
  </p:normalViewPr>
  <p:slideViewPr>
    <p:cSldViewPr snapToGrid="0">
      <p:cViewPr varScale="1">
        <p:scale>
          <a:sx n="142" d="100"/>
          <a:sy n="142" d="100"/>
        </p:scale>
        <p:origin x="584" y="3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presProps" Target="presProps.xml"/><Relationship Id="rId55" Type="http://schemas.microsoft.com/office/2018/10/relationships/authors" Targe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ableStyles" Target="tableStyles.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8" Type="http://schemas.openxmlformats.org/officeDocument/2006/relationships/slide" Target="slides/slide3.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notesMaster" Target="notesMasters/notesMaster1.xml"/></Relationships>
</file>

<file path=ppt/comments/modernComment_7FFFF011_130288E3.xml><?xml version="1.0" encoding="utf-8"?>
<p188:cmLst xmlns:a="http://schemas.openxmlformats.org/drawingml/2006/main" xmlns:r="http://schemas.openxmlformats.org/officeDocument/2006/relationships" xmlns:p188="http://schemas.microsoft.com/office/powerpoint/2018/8/main">
  <p188:cm id="{597522FE-36F3-D84D-B0B4-1D2D7EC7E519}" authorId="{526DF9A2-33C5-A206-06EC-FB815EEEF4C6}" created="2024-08-20T18:08:48.732">
    <ac:deMkLst xmlns:ac="http://schemas.microsoft.com/office/drawing/2013/main/command">
      <pc:docMk xmlns:pc="http://schemas.microsoft.com/office/powerpoint/2013/main/command"/>
      <pc:sldMk xmlns:pc="http://schemas.microsoft.com/office/powerpoint/2013/main/command" cId="318933219" sldId="2147479569"/>
      <ac:spMk id="2" creationId="{80E5BAD1-C52E-F5B0-E94A-DEB912F074FD}"/>
    </ac:deMkLst>
    <p188:replyLst>
      <p188:reply id="{395F6196-955E-DE45-AEFB-22920E7ABFA7}" authorId="{526DF9A2-33C5-A206-06EC-FB815EEEF4C6}" created="2024-08-20T23:05:34.643">
        <p188:txBody>
          <a:bodyPr/>
          <a:lstStyle/>
          <a:p>
            <a:r>
              <a:rPr lang="en-US"/>
              <a:t>[@Bruno Capuano] Can you suggest where to send folks interested in Copilot Studio?</a:t>
            </a:r>
          </a:p>
        </p188:txBody>
      </p188:reply>
    </p188:replyLst>
    <p188:txBody>
      <a:bodyPr/>
      <a:lstStyle/>
      <a:p>
        <a:r>
          <a:rPr lang="en-US"/>
          <a:t>Add some twitter handles here</a:t>
        </a:r>
      </a:p>
    </p188:txBody>
  </p188:cm>
</p188:cmLst>
</file>

<file path=ppt/comments/modernComment_7FFFF013_684CE6F.xml><?xml version="1.0" encoding="utf-8"?>
<p188:cmLst xmlns:a="http://schemas.openxmlformats.org/drawingml/2006/main" xmlns:r="http://schemas.openxmlformats.org/officeDocument/2006/relationships" xmlns:p188="http://schemas.microsoft.com/office/powerpoint/2018/8/main">
  <p188:cm id="{417AF506-13D5-234C-9114-837FD35C46FD}" authorId="{526DF9A2-33C5-A206-06EC-FB815EEEF4C6}" status="resolved" created="2024-08-20T00:24:40.110" complete="100000">
    <ac:deMkLst xmlns:ac="http://schemas.microsoft.com/office/drawing/2013/main/command">
      <pc:docMk xmlns:pc="http://schemas.microsoft.com/office/powerpoint/2013/main/command"/>
      <pc:sldMk xmlns:pc="http://schemas.microsoft.com/office/powerpoint/2013/main/command" cId="109366895" sldId="2147479571"/>
      <ac:spMk id="2" creationId="{ACF866C7-31BF-E0C9-1A1A-E3ADA6FA9961}"/>
    </ac:deMkLst>
    <p188:replyLst>
      <p188:reply id="{C841828B-0F59-4823-9CE4-647AA95CF75E}" authorId="{0B939A7C-E173-EA81-1DF3-0D0BDEF123D8}" created="2024-08-20T16:46:13.452">
        <p188:txBody>
          <a:bodyPr/>
          <a:lstStyle/>
          <a:p>
            <a:r>
              <a:rPr lang="en-US"/>
              <a:t>https://aka.ms/ragchat</a:t>
            </a:r>
          </a:p>
        </p188:txBody>
      </p188:reply>
      <p188:reply id="{A1BB5BDE-93A0-446D-B6BC-B0B47E918CBC}" authorId="{0B939A7C-E173-EA81-1DF3-0D0BDEF123D8}" created="2024-08-20T16:46:30.233">
        <p188:txBody>
          <a:bodyPr/>
          <a:lstStyle/>
          <a:p>
            <a:r>
              <a:rPr lang="en-US"/>
              <a:t>https://github.com/microsoft/chat-copilot</a:t>
            </a:r>
          </a:p>
        </p188:txBody>
      </p188:reply>
      <p188:reply id="{5A734C2B-9F14-124D-A716-5A22BDD55F04}" authorId="{526DF9A2-33C5-A206-06EC-FB815EEEF4C6}" created="2024-08-20T18:10:13.687">
        <p188:txBody>
          <a:bodyPr/>
          <a:lstStyle/>
          <a:p>
            <a:r>
              <a:rPr lang="en-US"/>
              <a:t>RAG on uploaded
</a:t>
            </a:r>
          </a:p>
        </p188:txBody>
      </p188:reply>
      <p188:reply id="{2EB1E4CF-7088-9644-A2BC-67974FF6A2F8}" authorId="{526DF9A2-33C5-A206-06EC-FB815EEEF4C6}" created="2024-08-20T23:07:16.594">
        <p188:txBody>
          <a:bodyPr/>
          <a:lstStyle/>
          <a:p>
            <a:r>
              <a:rPr lang="en-US"/>
              <a:t>Added slide</a:t>
            </a:r>
          </a:p>
        </p188:txBody>
      </p188:reply>
    </p188:replyLst>
    <p188:txBody>
      <a:bodyPr/>
      <a:lstStyle/>
      <a:p>
        <a:r>
          <a:rPr lang="en-US"/>
          <a:t>Link to more options here!</a:t>
        </a:r>
      </a:p>
    </p188:txBody>
  </p188:cm>
</p188:cmLst>
</file>

<file path=ppt/comments/modernComment_7FFFF01E_1BEC8E5B.xml><?xml version="1.0" encoding="utf-8"?>
<p188:cmLst xmlns:a="http://schemas.openxmlformats.org/drawingml/2006/main" xmlns:r="http://schemas.openxmlformats.org/officeDocument/2006/relationships" xmlns:p188="http://schemas.microsoft.com/office/powerpoint/2018/8/main">
  <p188:cm id="{6BAB02E1-B333-6241-9BBA-6CB49D2986C1}" authorId="{526DF9A2-33C5-A206-06EC-FB815EEEF4C6}" created="2024-08-20T17:00:44.402">
    <ac:deMkLst xmlns:ac="http://schemas.microsoft.com/office/drawing/2013/main/command">
      <pc:docMk xmlns:pc="http://schemas.microsoft.com/office/powerpoint/2013/main/command"/>
      <pc:sldMk xmlns:pc="http://schemas.microsoft.com/office/powerpoint/2013/main/command" cId="468487771" sldId="2147479582"/>
      <ac:spMk id="2" creationId="{44C9CF23-DE59-6EF6-FFF5-56273A6AED9D}"/>
    </ac:deMkLst>
    <p188:txBody>
      <a:bodyPr/>
      <a:lstStyle/>
      <a:p>
        <a:r>
          <a:rPr lang="en-US"/>
          <a:t>I dont mention GraphRAG here..</a:t>
        </a:r>
      </a:p>
    </p188:txBody>
  </p188:cm>
</p188:cmLst>
</file>

<file path=ppt/comments/modernComment_7FFFF021_D2A2E56C.xml><?xml version="1.0" encoding="utf-8"?>
<p188:cmLst xmlns:a="http://schemas.openxmlformats.org/drawingml/2006/main" xmlns:r="http://schemas.openxmlformats.org/officeDocument/2006/relationships" xmlns:p188="http://schemas.microsoft.com/office/powerpoint/2018/8/main">
  <p188:cm id="{C2DBD891-376E-4341-9ADA-71036C37AE8E}" authorId="{526DF9A2-33C5-A206-06EC-FB815EEEF4C6}" created="2024-08-20T20:23:02.537">
    <ac:txMkLst xmlns:ac="http://schemas.microsoft.com/office/drawing/2013/main/command">
      <pc:docMk xmlns:pc="http://schemas.microsoft.com/office/powerpoint/2013/main/command"/>
      <pc:sldMk xmlns:pc="http://schemas.microsoft.com/office/powerpoint/2013/main/command" cId="3533890924" sldId="2147479585"/>
      <ac:spMk id="2" creationId="{F3DC81F1-D29B-8C1E-25D3-EB44F4E5BF56}"/>
      <ac:txMk cp="26" len="4">
        <ac:context len="31" hash="3720993716"/>
      </ac:txMk>
    </ac:txMkLst>
    <p188:pos x="6605639" y="335902"/>
    <p188:txBody>
      <a:bodyPr/>
      <a:lstStyle/>
      <a:p>
        <a:r>
          <a:rPr lang="en-US"/>
          <a:t>To add: Spring AI, Langchain4J</a:t>
        </a:r>
      </a:p>
    </p188:txBody>
  </p188:cm>
</p188:cmLst>
</file>

<file path=ppt/comments/modernComment_7FFFF03C_9FDDAB45.xml><?xml version="1.0" encoding="utf-8"?>
<p188:cmLst xmlns:a="http://schemas.openxmlformats.org/drawingml/2006/main" xmlns:r="http://schemas.openxmlformats.org/officeDocument/2006/relationships" xmlns:p188="http://schemas.microsoft.com/office/powerpoint/2018/8/main">
  <p188:cm id="{968A1013-51B5-0E42-A059-DC8AC030F9BD}" authorId="{526DF9A2-33C5-A206-06EC-FB815EEEF4C6}" status="resolved" created="2024-08-20T00:18:53.823">
    <ac:txMkLst xmlns:ac="http://schemas.microsoft.com/office/drawing/2013/main/command">
      <pc:docMk xmlns:pc="http://schemas.microsoft.com/office/powerpoint/2013/main/command"/>
      <pc:sldMk xmlns:pc="http://schemas.microsoft.com/office/powerpoint/2013/main/command" cId="2682104645" sldId="2147479612"/>
      <ac:spMk id="2" creationId="{82178912-4C94-4F82-1E41-04F4FA6716E5}"/>
      <ac:txMk cp="28">
        <ac:context len="29" hash="3380001346"/>
      </ac:txMk>
    </ac:txMkLst>
    <p188:pos x="7044178" y="335902"/>
    <p188:txBody>
      <a:bodyPr/>
      <a:lstStyle/>
      <a:p>
        <a:r>
          <a:rPr lang="en-US"/>
          <a:t>This could be curl
</a:t>
        </a:r>
      </a:p>
    </p188:txBody>
  </p188:cm>
</p188:cmLst>
</file>

<file path=ppt/comments/modernComment_7FFFF03E_30024F2C.xml><?xml version="1.0" encoding="utf-8"?>
<p188:cmLst xmlns:a="http://schemas.openxmlformats.org/drawingml/2006/main" xmlns:r="http://schemas.openxmlformats.org/officeDocument/2006/relationships" xmlns:p188="http://schemas.microsoft.com/office/powerpoint/2018/8/main">
  <p188:cm id="{A6A56549-07BD-D545-9A59-887BE03CBDC5}" authorId="{526DF9A2-33C5-A206-06EC-FB815EEEF4C6}" status="resolved" created="2024-08-20T00:18:53.823">
    <ac:txMkLst xmlns:ac="http://schemas.microsoft.com/office/drawing/2013/main/command">
      <pc:docMk xmlns:pc="http://schemas.microsoft.com/office/powerpoint/2013/main/command"/>
      <pc:sldMk xmlns:pc="http://schemas.microsoft.com/office/powerpoint/2013/main/command" cId="805457708" sldId="2147479614"/>
      <ac:spMk id="2" creationId="{2CAC00B5-0A27-6977-9C03-7C9D2DF6FA6E}"/>
      <ac:txMk cp="0" len="1">
        <ac:context len="22" hash="3167543046"/>
      </ac:txMk>
    </ac:txMkLst>
    <p188:pos x="7044178" y="335902"/>
    <p188:txBody>
      <a:bodyPr/>
      <a:lstStyle/>
      <a:p>
        <a:r>
          <a:rPr lang="en-US"/>
          <a:t>This could be curl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F405CB-82A4-468A-A648-ECE9F1B9182C}" type="datetimeFigureOut">
              <a:rPr lang="en-US" smtClean="0"/>
              <a:t>9/3/24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822E6C-A02C-4BB1-90E8-FA24A474D4B7}" type="slidenum">
              <a:rPr lang="en-US" smtClean="0"/>
              <a:t>‹#›</a:t>
            </a:fld>
            <a:endParaRPr lang="en-US"/>
          </a:p>
        </p:txBody>
      </p:sp>
    </p:spTree>
    <p:extLst>
      <p:ext uri="{BB962C8B-B14F-4D97-AF65-F5344CB8AC3E}">
        <p14:creationId xmlns:p14="http://schemas.microsoft.com/office/powerpoint/2010/main" val="3218720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9/3/24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462299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3EE07D-4B86-A716-BC6B-063B2DE7CC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1D2E15-2CF0-F03A-39C0-267BD6DDA6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D3BB12-C992-8B02-3AD3-9179D9DEBCC4}"/>
              </a:ext>
            </a:extLst>
          </p:cNvPr>
          <p:cNvSpPr>
            <a:spLocks noGrp="1"/>
          </p:cNvSpPr>
          <p:nvPr>
            <p:ph type="body" idx="1"/>
          </p:nvPr>
        </p:nvSpPr>
        <p:spPr/>
        <p:txBody>
          <a:bodyPr/>
          <a:lstStyle/>
          <a:p>
            <a:r>
              <a:rPr lang="en-US"/>
              <a:t>The Orchestrator first calls the LLM with the User Prompt and a list of functions that can be used to help.</a:t>
            </a:r>
            <a:br>
              <a:rPr lang="en-US"/>
            </a:br>
            <a:r>
              <a:rPr lang="en-US"/>
              <a:t>Then it calls the function recommended by the LLM, the Template Recommender Service.</a:t>
            </a:r>
          </a:p>
          <a:p>
            <a:r>
              <a:rPr lang="en-US"/>
              <a:t>Then it calls the LLM again with the User Prompt and the response from the Template Recommender to generate the response for the user.</a:t>
            </a:r>
          </a:p>
        </p:txBody>
      </p:sp>
      <p:sp>
        <p:nvSpPr>
          <p:cNvPr id="4" name="Slide Number Placeholder 3">
            <a:extLst>
              <a:ext uri="{FF2B5EF4-FFF2-40B4-BE49-F238E27FC236}">
                <a16:creationId xmlns:a16="http://schemas.microsoft.com/office/drawing/2014/main" id="{F62D516C-3E61-3F92-8934-558640922F16}"/>
              </a:ext>
            </a:extLst>
          </p:cNvPr>
          <p:cNvSpPr>
            <a:spLocks noGrp="1"/>
          </p:cNvSpPr>
          <p:nvPr>
            <p:ph type="sldNum" sz="quarter" idx="5"/>
          </p:nvPr>
        </p:nvSpPr>
        <p:spPr/>
        <p:txBody>
          <a:bodyPr/>
          <a:lstStyle/>
          <a:p>
            <a:fld id="{6C822E6C-A02C-4BB1-90E8-FA24A474D4B7}" type="slidenum">
              <a:rPr lang="en-US" smtClean="0"/>
              <a:t>32</a:t>
            </a:fld>
            <a:endParaRPr lang="en-US"/>
          </a:p>
        </p:txBody>
      </p:sp>
    </p:spTree>
    <p:extLst>
      <p:ext uri="{BB962C8B-B14F-4D97-AF65-F5344CB8AC3E}">
        <p14:creationId xmlns:p14="http://schemas.microsoft.com/office/powerpoint/2010/main" val="4951715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9/3/24 9:02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08267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77ED9-9082-E483-49A7-BCA91B4992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87827C-61C9-49B0-8A28-C46EA05C48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0E66DB-74A3-C511-1EEC-12055A431D72}"/>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492670A3-117C-D63E-4426-FFED712AAFB8}"/>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9D24C22-311E-DDA8-35A6-A936F0D56AC8}"/>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F1623D0-C4D8-5D0F-7F00-7ADB49EEDD21}"/>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9/3/24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6971835E-D48F-F700-66DC-F277ECCDC282}"/>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7110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E8B6A-8969-6761-055A-CAA5720EDB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95776A-9C07-0453-7CC3-996B4C3721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BEA702-1814-B4E9-0317-033755E3F1FE}"/>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3B798EE4-0657-80C2-2982-47065CEA728B}"/>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F6DA60F-B3AF-20AA-5660-497D68F333E1}"/>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468DF30-526B-7624-4198-A9A29A1D75E5}"/>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9/3/24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E419F7A9-932F-5549-E1F7-4DD87D3D967F}"/>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5648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BD2A1-4C1D-08BC-F596-1EB641EA0D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B3D2D7-F6C8-C1EB-AF6E-C5748EF798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A18498-4015-105B-448F-007F7F6E44E6}"/>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FC404346-70A1-DC17-2549-A1AD38401EBC}"/>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F4D0B216-30C8-9C47-F609-8E09ED92F0C0}"/>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B2C6BD8-8B6D-B1CC-6FA2-B0F10754B762}"/>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9/3/24 9:02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A3D09140-8D43-9267-195E-3F1B0732A9F0}"/>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65378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E42E9-D0EB-9B15-C0B8-F360653D89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377018-961C-8C53-2A59-22E558EFCB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C42052-F367-E231-2D36-B6D72317B154}"/>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0FC70D7D-6693-C16B-09F9-734BDC883186}"/>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041199C-CE7B-2569-5E91-357FFE07B6F0}"/>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7B95F00-E567-517C-3999-9B54C44D2E76}"/>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9/3/24 9:02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6D2F025C-A089-9334-A285-52000F5ABEDD}"/>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5752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453F99-BD76-66DB-402D-F1CA6FAAA4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B5FC93-5D1F-687C-AA88-1F7C4B97E4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BF56C6-0A28-D513-E9CC-DE82FBD12974}"/>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9461F447-68AF-2A13-8B15-1B143601F73C}"/>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82FB1D5-331B-638F-FB7B-99AA37BDCC63}"/>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4087D13-7AFB-CD72-2FB6-5FC2DED548CE}"/>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9/3/24 9:02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E0887C74-D73C-63BD-0493-222FE0616FC0}"/>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16899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TODO: live-demo a brand filter</a:t>
            </a:r>
          </a:p>
        </p:txBody>
      </p:sp>
      <p:sp>
        <p:nvSpPr>
          <p:cNvPr id="4" name="Slide Number Placeholder 3"/>
          <p:cNvSpPr>
            <a:spLocks noGrp="1"/>
          </p:cNvSpPr>
          <p:nvPr>
            <p:ph type="sldNum" sz="quarter" idx="5"/>
          </p:nvPr>
        </p:nvSpPr>
        <p:spPr/>
        <p:txBody>
          <a:bodyPr/>
          <a:lstStyle/>
          <a:p>
            <a:fld id="{9A859BAB-C71C-5948-B622-39FF4D2AFBDC}" type="slidenum">
              <a:rPr lang="en-US" smtClean="0"/>
              <a:t>25</a:t>
            </a:fld>
            <a:endParaRPr lang="en-US"/>
          </a:p>
        </p:txBody>
      </p:sp>
    </p:spTree>
    <p:extLst>
      <p:ext uri="{BB962C8B-B14F-4D97-AF65-F5344CB8AC3E}">
        <p14:creationId xmlns:p14="http://schemas.microsoft.com/office/powerpoint/2010/main" val="42115869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30401-1282-BAE0-C075-3AADB14C63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D01FE3-269D-7A1B-25DF-6C9CA549E3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55CE24-5BE5-9C04-F1CA-65A05C03B7CA}"/>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A5B38E00-4D87-CE41-BDF9-81FB35E1AAAC}"/>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09AAAEF0-A9C5-F295-65C4-497909CA5C65}"/>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B0263C0-D328-0471-34A8-D7BFDA921024}"/>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9/3/24 9:02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73C12DD1-207C-8894-A919-5EB3325CE437}"/>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0032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2F6A3-06CD-3851-1F4A-97FC8F430C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086C7E-E478-6674-CFA2-2ADE0D210F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B3008B-5CAC-0920-B63A-EA5BD41BBABF}"/>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8DB15DA0-4CA4-857D-B18E-36E670653419}"/>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48EFF97-E543-8FF9-C8A5-2FB1C18D4217}"/>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4126A18-3AB9-A438-D287-AF5C5A32B407}"/>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9/3/24 9:02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22A4BB72-C9DB-02E4-21B8-FDDE8B1926A5}"/>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4428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7.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188B6-94FE-A9FF-342C-9127CF50B5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CEB831A-04A8-401B-1DDA-8BE136C053F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975A24-B539-5A5D-84D6-1DCE32F58C5D}"/>
              </a:ext>
            </a:extLst>
          </p:cNvPr>
          <p:cNvSpPr>
            <a:spLocks noGrp="1"/>
          </p:cNvSpPr>
          <p:nvPr>
            <p:ph type="dt" sz="half" idx="10"/>
          </p:nvPr>
        </p:nvSpPr>
        <p:spPr/>
        <p:txBody>
          <a:bodyPr/>
          <a:lstStyle/>
          <a:p>
            <a:fld id="{A2B7601F-10EB-43FB-B685-D354D3BF2D99}" type="datetimeFigureOut">
              <a:rPr lang="en-US" smtClean="0"/>
              <a:t>9/3/24</a:t>
            </a:fld>
            <a:endParaRPr lang="en-US"/>
          </a:p>
        </p:txBody>
      </p:sp>
      <p:sp>
        <p:nvSpPr>
          <p:cNvPr id="5" name="Footer Placeholder 4">
            <a:extLst>
              <a:ext uri="{FF2B5EF4-FFF2-40B4-BE49-F238E27FC236}">
                <a16:creationId xmlns:a16="http://schemas.microsoft.com/office/drawing/2014/main" id="{B395EB61-70C3-5E22-FC7C-9C8D031CD1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56B9C7-3385-7B80-EFAA-760E07467E21}"/>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10450818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E6014-5DEE-99BD-BA36-E84454703FE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8D043B0-A5D6-41DB-7EE3-2CFF0AF41D5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C0CD6E-3175-9FBF-A4AC-17D8D3977422}"/>
              </a:ext>
            </a:extLst>
          </p:cNvPr>
          <p:cNvSpPr>
            <a:spLocks noGrp="1"/>
          </p:cNvSpPr>
          <p:nvPr>
            <p:ph type="dt" sz="half" idx="10"/>
          </p:nvPr>
        </p:nvSpPr>
        <p:spPr/>
        <p:txBody>
          <a:bodyPr/>
          <a:lstStyle/>
          <a:p>
            <a:fld id="{A2B7601F-10EB-43FB-B685-D354D3BF2D99}" type="datetimeFigureOut">
              <a:rPr lang="en-US" smtClean="0"/>
              <a:t>9/3/24</a:t>
            </a:fld>
            <a:endParaRPr lang="en-US"/>
          </a:p>
        </p:txBody>
      </p:sp>
      <p:sp>
        <p:nvSpPr>
          <p:cNvPr id="5" name="Footer Placeholder 4">
            <a:extLst>
              <a:ext uri="{FF2B5EF4-FFF2-40B4-BE49-F238E27FC236}">
                <a16:creationId xmlns:a16="http://schemas.microsoft.com/office/drawing/2014/main" id="{7F422C0F-5CB3-24E1-7F48-927AAC6EB1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F03C6F-221B-C9FE-4958-21BED7249C09}"/>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2847090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612EFB3-9213-2FB7-736A-87DC54E276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5A006B1-5524-33D4-A753-667AAD81A0A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BB493B-6178-A1BF-8C26-7824B685DCC7}"/>
              </a:ext>
            </a:extLst>
          </p:cNvPr>
          <p:cNvSpPr>
            <a:spLocks noGrp="1"/>
          </p:cNvSpPr>
          <p:nvPr>
            <p:ph type="dt" sz="half" idx="10"/>
          </p:nvPr>
        </p:nvSpPr>
        <p:spPr/>
        <p:txBody>
          <a:bodyPr/>
          <a:lstStyle/>
          <a:p>
            <a:fld id="{A2B7601F-10EB-43FB-B685-D354D3BF2D99}" type="datetimeFigureOut">
              <a:rPr lang="en-US" smtClean="0"/>
              <a:t>9/3/24</a:t>
            </a:fld>
            <a:endParaRPr lang="en-US"/>
          </a:p>
        </p:txBody>
      </p:sp>
      <p:sp>
        <p:nvSpPr>
          <p:cNvPr id="5" name="Footer Placeholder 4">
            <a:extLst>
              <a:ext uri="{FF2B5EF4-FFF2-40B4-BE49-F238E27FC236}">
                <a16:creationId xmlns:a16="http://schemas.microsoft.com/office/drawing/2014/main" id="{890FB6EB-9FCB-4E4B-4958-EDFBA59A5D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F999DD-4C2C-9DB2-51E5-EA2517A3E2D3}"/>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5517719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71915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97285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6EAEB1-715D-AF8F-10FB-F3D16AC485E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white - EMF" descr="Microsoft logo white text version">
            <a:extLst>
              <a:ext uri="{FF2B5EF4-FFF2-40B4-BE49-F238E27FC236}">
                <a16:creationId xmlns:a16="http://schemas.microsoft.com/office/drawing/2014/main" id="{913BA90D-EA3B-29E8-A239-C61ACB3D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4" name="Freeform: Shape 43">
            <a:extLst>
              <a:ext uri="{FF2B5EF4-FFF2-40B4-BE49-F238E27FC236}">
                <a16:creationId xmlns:a16="http://schemas.microsoft.com/office/drawing/2014/main" id="{2118BF19-0035-C321-183A-836CC8060775}"/>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FFFFFF"/>
              </a:gs>
              <a:gs pos="33000">
                <a:srgbClr val="FFFFFF"/>
              </a:gs>
              <a:gs pos="69000">
                <a:srgbClr val="D4EC8E"/>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137983187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D3C8DE-A151-6229-4ABB-693D018AB92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1"/>
            <a:ext cx="5577840" cy="1107996"/>
          </a:xfrm>
          <a:noFill/>
        </p:spPr>
        <p:txBody>
          <a:bodyPr vert="horz" wrap="square" lIns="0" tIns="0" rIns="0" bIns="0" rtlCol="0" anchor="b" anchorCtr="0">
            <a:spAutoFit/>
          </a:bodyPr>
          <a:lstStyle>
            <a:lvl1pPr>
              <a:defRPr lang="en-US" sz="4000" b="0" kern="1200" cap="none" spc="-50" baseline="0" dirty="0">
                <a:ln w="3175">
                  <a:noFill/>
                </a:ln>
                <a:solidFill>
                  <a:schemeClr val="tx1"/>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lang="en-US" sz="18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pic>
        <p:nvPicPr>
          <p:cNvPr id="7" name="MS logo white - EMF" descr="Microsoft logo white text version">
            <a:extLst>
              <a:ext uri="{FF2B5EF4-FFF2-40B4-BE49-F238E27FC236}">
                <a16:creationId xmlns:a16="http://schemas.microsoft.com/office/drawing/2014/main" id="{7402CA17-47CB-D841-851F-EAC4B87C209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61864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49826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71427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23958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9085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34984-C448-36FA-ACE0-C36ADE8CD9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7BB252-5A01-CED9-1655-AC6AE91F96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397450-799F-C0E8-8B45-58FB4545A038}"/>
              </a:ext>
            </a:extLst>
          </p:cNvPr>
          <p:cNvSpPr>
            <a:spLocks noGrp="1"/>
          </p:cNvSpPr>
          <p:nvPr>
            <p:ph type="dt" sz="half" idx="10"/>
          </p:nvPr>
        </p:nvSpPr>
        <p:spPr/>
        <p:txBody>
          <a:bodyPr/>
          <a:lstStyle/>
          <a:p>
            <a:fld id="{A2B7601F-10EB-43FB-B685-D354D3BF2D99}" type="datetimeFigureOut">
              <a:rPr lang="en-US" smtClean="0"/>
              <a:t>9/3/24</a:t>
            </a:fld>
            <a:endParaRPr lang="en-US"/>
          </a:p>
        </p:txBody>
      </p:sp>
      <p:sp>
        <p:nvSpPr>
          <p:cNvPr id="5" name="Footer Placeholder 4">
            <a:extLst>
              <a:ext uri="{FF2B5EF4-FFF2-40B4-BE49-F238E27FC236}">
                <a16:creationId xmlns:a16="http://schemas.microsoft.com/office/drawing/2014/main" id="{ECB5BF81-729E-61A3-B3A6-049E9FD54C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CB21CD-EE25-817C-48AD-6C62A58F1E2A}"/>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2862624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661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83113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63100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947156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04294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695489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04272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895678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488425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07802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EE980-4BFE-1265-E26E-599421867DD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697EE2-9188-0DA3-DA64-353DA1B920B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E1983AD-4179-D35E-573D-A7B964221EEB}"/>
              </a:ext>
            </a:extLst>
          </p:cNvPr>
          <p:cNvSpPr>
            <a:spLocks noGrp="1"/>
          </p:cNvSpPr>
          <p:nvPr>
            <p:ph type="dt" sz="half" idx="10"/>
          </p:nvPr>
        </p:nvSpPr>
        <p:spPr/>
        <p:txBody>
          <a:bodyPr/>
          <a:lstStyle/>
          <a:p>
            <a:fld id="{A2B7601F-10EB-43FB-B685-D354D3BF2D99}" type="datetimeFigureOut">
              <a:rPr lang="en-US" smtClean="0"/>
              <a:t>9/3/24</a:t>
            </a:fld>
            <a:endParaRPr lang="en-US"/>
          </a:p>
        </p:txBody>
      </p:sp>
      <p:sp>
        <p:nvSpPr>
          <p:cNvPr id="5" name="Footer Placeholder 4">
            <a:extLst>
              <a:ext uri="{FF2B5EF4-FFF2-40B4-BE49-F238E27FC236}">
                <a16:creationId xmlns:a16="http://schemas.microsoft.com/office/drawing/2014/main" id="{9D846053-99FA-00A1-7350-9CAA6510B3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8D89FD-BCA5-9958-5806-D25D04894B7B}"/>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27469437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16089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80038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462574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41037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698759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660502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848225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422578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36076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102959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5D36F-8F94-9A68-97BB-B8F03DFA92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AFCF4C-2B77-EF19-156C-5489A4D1F1F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574503C-0D90-4387-6756-5E33714574F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118AAE9-8C6A-1B93-F044-430E281D90C7}"/>
              </a:ext>
            </a:extLst>
          </p:cNvPr>
          <p:cNvSpPr>
            <a:spLocks noGrp="1"/>
          </p:cNvSpPr>
          <p:nvPr>
            <p:ph type="dt" sz="half" idx="10"/>
          </p:nvPr>
        </p:nvSpPr>
        <p:spPr/>
        <p:txBody>
          <a:bodyPr/>
          <a:lstStyle/>
          <a:p>
            <a:fld id="{A2B7601F-10EB-43FB-B685-D354D3BF2D99}" type="datetimeFigureOut">
              <a:rPr lang="en-US" smtClean="0"/>
              <a:t>9/3/24</a:t>
            </a:fld>
            <a:endParaRPr lang="en-US"/>
          </a:p>
        </p:txBody>
      </p:sp>
      <p:sp>
        <p:nvSpPr>
          <p:cNvPr id="6" name="Footer Placeholder 5">
            <a:extLst>
              <a:ext uri="{FF2B5EF4-FFF2-40B4-BE49-F238E27FC236}">
                <a16:creationId xmlns:a16="http://schemas.microsoft.com/office/drawing/2014/main" id="{487B59D7-FF69-8EC4-8CA2-3E7269E278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A84D3F-74BB-C6C5-636A-C2D065069196}"/>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349200091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943208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54673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01794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15108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74565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13499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027440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01879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44106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126211585"/>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D42C7-F98B-CA43-72F4-5B1DF153BB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0926282-0F2C-B87B-D359-6105012B7A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3285974-5C8A-069F-2323-45A335DED8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683F30-3ACF-93AE-85E2-1E3DF02A4E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E94B1D4-F9AB-A7DB-E1DD-B43CFDD768C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0F4958E-0F04-1783-1526-F14013BC7D46}"/>
              </a:ext>
            </a:extLst>
          </p:cNvPr>
          <p:cNvSpPr>
            <a:spLocks noGrp="1"/>
          </p:cNvSpPr>
          <p:nvPr>
            <p:ph type="dt" sz="half" idx="10"/>
          </p:nvPr>
        </p:nvSpPr>
        <p:spPr/>
        <p:txBody>
          <a:bodyPr/>
          <a:lstStyle/>
          <a:p>
            <a:fld id="{A2B7601F-10EB-43FB-B685-D354D3BF2D99}" type="datetimeFigureOut">
              <a:rPr lang="en-US" smtClean="0"/>
              <a:t>9/3/24</a:t>
            </a:fld>
            <a:endParaRPr lang="en-US"/>
          </a:p>
        </p:txBody>
      </p:sp>
      <p:sp>
        <p:nvSpPr>
          <p:cNvPr id="8" name="Footer Placeholder 7">
            <a:extLst>
              <a:ext uri="{FF2B5EF4-FFF2-40B4-BE49-F238E27FC236}">
                <a16:creationId xmlns:a16="http://schemas.microsoft.com/office/drawing/2014/main" id="{0653AEE3-C94D-8D5D-5DD8-11437C352AC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783FCEA-D97D-C24A-B47F-75BDDFF887F5}"/>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8675281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1651477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379094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366165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02037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30A553-BFB8-57D4-AE28-9398552BB451}"/>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1865384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950908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13ECED-2129-6B62-31D3-80AD61D9A422}"/>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61498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48749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876720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98716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7A58B-1FB9-0CA5-67B9-49E9859E19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610D872-D42A-2F4D-7768-516456C2A6E4}"/>
              </a:ext>
            </a:extLst>
          </p:cNvPr>
          <p:cNvSpPr>
            <a:spLocks noGrp="1"/>
          </p:cNvSpPr>
          <p:nvPr>
            <p:ph type="dt" sz="half" idx="10"/>
          </p:nvPr>
        </p:nvSpPr>
        <p:spPr/>
        <p:txBody>
          <a:bodyPr/>
          <a:lstStyle/>
          <a:p>
            <a:fld id="{A2B7601F-10EB-43FB-B685-D354D3BF2D99}" type="datetimeFigureOut">
              <a:rPr lang="en-US" smtClean="0"/>
              <a:t>9/3/24</a:t>
            </a:fld>
            <a:endParaRPr lang="en-US"/>
          </a:p>
        </p:txBody>
      </p:sp>
      <p:sp>
        <p:nvSpPr>
          <p:cNvPr id="4" name="Footer Placeholder 3">
            <a:extLst>
              <a:ext uri="{FF2B5EF4-FFF2-40B4-BE49-F238E27FC236}">
                <a16:creationId xmlns:a16="http://schemas.microsoft.com/office/drawing/2014/main" id="{72EA659C-EB5F-EABB-8333-FF604FFBB0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FD847C8-9E46-1D1F-CF9A-C9490B6ED02D}"/>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136375668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409952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5880336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9859979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109C0-1121-1468-48D7-06E1B33AC2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3C22C6-98EE-049C-D075-D1B326778F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2E9B41-D547-F749-7F12-3844EC214F76}"/>
              </a:ext>
            </a:extLst>
          </p:cNvPr>
          <p:cNvSpPr>
            <a:spLocks noGrp="1"/>
          </p:cNvSpPr>
          <p:nvPr>
            <p:ph type="dt" sz="half" idx="10"/>
          </p:nvPr>
        </p:nvSpPr>
        <p:spPr/>
        <p:txBody>
          <a:bodyPr/>
          <a:lstStyle/>
          <a:p>
            <a:fld id="{DDF42E2E-4545-4923-A9DD-0AFF93CFA57A}" type="datetimeFigureOut">
              <a:rPr lang="en-US" smtClean="0"/>
              <a:t>9/3/24</a:t>
            </a:fld>
            <a:endParaRPr lang="en-US"/>
          </a:p>
        </p:txBody>
      </p:sp>
      <p:sp>
        <p:nvSpPr>
          <p:cNvPr id="5" name="Footer Placeholder 4">
            <a:extLst>
              <a:ext uri="{FF2B5EF4-FFF2-40B4-BE49-F238E27FC236}">
                <a16:creationId xmlns:a16="http://schemas.microsoft.com/office/drawing/2014/main" id="{2AE8B957-3E77-BBE7-042B-CBEDB9071B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1228D9-8EFB-7D84-C9E9-32DE0406E7B3}"/>
              </a:ext>
            </a:extLst>
          </p:cNvPr>
          <p:cNvSpPr>
            <a:spLocks noGrp="1"/>
          </p:cNvSpPr>
          <p:nvPr>
            <p:ph type="sldNum" sz="quarter" idx="12"/>
          </p:nvPr>
        </p:nvSpPr>
        <p:spPr/>
        <p:txBody>
          <a:bodyPr/>
          <a:lstStyle/>
          <a:p>
            <a:fld id="{40D8360B-A44C-4DEC-91DC-61F5B6354532}" type="slidenum">
              <a:rPr lang="en-US" smtClean="0"/>
              <a:t>‹#›</a:t>
            </a:fld>
            <a:endParaRPr lang="en-US"/>
          </a:p>
        </p:txBody>
      </p:sp>
    </p:spTree>
    <p:extLst>
      <p:ext uri="{BB962C8B-B14F-4D97-AF65-F5344CB8AC3E}">
        <p14:creationId xmlns:p14="http://schemas.microsoft.com/office/powerpoint/2010/main" val="5443270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64D443-C4C6-D192-6464-2F19EE3BBC2F}"/>
              </a:ext>
            </a:extLst>
          </p:cNvPr>
          <p:cNvSpPr>
            <a:spLocks noGrp="1"/>
          </p:cNvSpPr>
          <p:nvPr>
            <p:ph type="dt" sz="half" idx="10"/>
          </p:nvPr>
        </p:nvSpPr>
        <p:spPr/>
        <p:txBody>
          <a:bodyPr/>
          <a:lstStyle/>
          <a:p>
            <a:fld id="{A2B7601F-10EB-43FB-B685-D354D3BF2D99}" type="datetimeFigureOut">
              <a:rPr lang="en-US" smtClean="0"/>
              <a:t>9/3/24</a:t>
            </a:fld>
            <a:endParaRPr lang="en-US"/>
          </a:p>
        </p:txBody>
      </p:sp>
      <p:sp>
        <p:nvSpPr>
          <p:cNvPr id="3" name="Footer Placeholder 2">
            <a:extLst>
              <a:ext uri="{FF2B5EF4-FFF2-40B4-BE49-F238E27FC236}">
                <a16:creationId xmlns:a16="http://schemas.microsoft.com/office/drawing/2014/main" id="{500E4678-6026-F21B-E33F-8D8DFC5BC65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839B99-5F32-E70F-C35A-E30C107C9B30}"/>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703096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03745-90EA-9A69-EE09-CC35A2A09A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5A7063C-7B65-9AB2-A2D2-B443CA380D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E8548E-1FDE-AF05-C1EB-F0DB39165C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E3BC657-45A7-2BF0-7E3F-624661FAE1EE}"/>
              </a:ext>
            </a:extLst>
          </p:cNvPr>
          <p:cNvSpPr>
            <a:spLocks noGrp="1"/>
          </p:cNvSpPr>
          <p:nvPr>
            <p:ph type="dt" sz="half" idx="10"/>
          </p:nvPr>
        </p:nvSpPr>
        <p:spPr/>
        <p:txBody>
          <a:bodyPr/>
          <a:lstStyle/>
          <a:p>
            <a:fld id="{A2B7601F-10EB-43FB-B685-D354D3BF2D99}" type="datetimeFigureOut">
              <a:rPr lang="en-US" smtClean="0"/>
              <a:t>9/3/24</a:t>
            </a:fld>
            <a:endParaRPr lang="en-US"/>
          </a:p>
        </p:txBody>
      </p:sp>
      <p:sp>
        <p:nvSpPr>
          <p:cNvPr id="6" name="Footer Placeholder 5">
            <a:extLst>
              <a:ext uri="{FF2B5EF4-FFF2-40B4-BE49-F238E27FC236}">
                <a16:creationId xmlns:a16="http://schemas.microsoft.com/office/drawing/2014/main" id="{3DF0BC6D-DE78-E350-5B8E-226A5ABAD1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8D5628-80BB-7AB4-BFA9-245173DAD89E}"/>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3166769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19E1E-F6DC-2EAD-08CB-081B812B4B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19A66C-0794-C564-2472-6FA6F72914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738385-014D-E82B-750D-20E104912B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D8F407-4B36-1BF0-1086-4AB0E2FE43C3}"/>
              </a:ext>
            </a:extLst>
          </p:cNvPr>
          <p:cNvSpPr>
            <a:spLocks noGrp="1"/>
          </p:cNvSpPr>
          <p:nvPr>
            <p:ph type="dt" sz="half" idx="10"/>
          </p:nvPr>
        </p:nvSpPr>
        <p:spPr/>
        <p:txBody>
          <a:bodyPr/>
          <a:lstStyle/>
          <a:p>
            <a:fld id="{A2B7601F-10EB-43FB-B685-D354D3BF2D99}" type="datetimeFigureOut">
              <a:rPr lang="en-US" smtClean="0"/>
              <a:t>9/3/24</a:t>
            </a:fld>
            <a:endParaRPr lang="en-US"/>
          </a:p>
        </p:txBody>
      </p:sp>
      <p:sp>
        <p:nvSpPr>
          <p:cNvPr id="6" name="Footer Placeholder 5">
            <a:extLst>
              <a:ext uri="{FF2B5EF4-FFF2-40B4-BE49-F238E27FC236}">
                <a16:creationId xmlns:a16="http://schemas.microsoft.com/office/drawing/2014/main" id="{AA38C202-1280-4195-953E-5CFF2BF0F8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885F61-B105-F7B1-B52F-7C785EBBCECF}"/>
              </a:ext>
            </a:extLst>
          </p:cNvPr>
          <p:cNvSpPr>
            <a:spLocks noGrp="1"/>
          </p:cNvSpPr>
          <p:nvPr>
            <p:ph type="sldNum" sz="quarter" idx="12"/>
          </p:nvPr>
        </p:nvSpPr>
        <p:spPr/>
        <p:txBody>
          <a:bodyPr/>
          <a:lstStyle/>
          <a:p>
            <a:fld id="{CD97F69F-2510-4A8B-A0EA-0CE27896161B}" type="slidenum">
              <a:rPr lang="en-US" smtClean="0"/>
              <a:t>‹#›</a:t>
            </a:fld>
            <a:endParaRPr lang="en-US"/>
          </a:p>
        </p:txBody>
      </p:sp>
    </p:spTree>
    <p:extLst>
      <p:ext uri="{BB962C8B-B14F-4D97-AF65-F5344CB8AC3E}">
        <p14:creationId xmlns:p14="http://schemas.microsoft.com/office/powerpoint/2010/main" val="4013428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9" Type="http://schemas.openxmlformats.org/officeDocument/2006/relationships/slideLayout" Target="../slideLayouts/slideLayout52.xml"/><Relationship Id="rId21" Type="http://schemas.openxmlformats.org/officeDocument/2006/relationships/slideLayout" Target="../slideLayouts/slideLayout34.xml"/><Relationship Id="rId34" Type="http://schemas.openxmlformats.org/officeDocument/2006/relationships/slideLayout" Target="../slideLayouts/slideLayout47.xml"/><Relationship Id="rId42" Type="http://schemas.openxmlformats.org/officeDocument/2006/relationships/slideLayout" Target="../slideLayouts/slideLayout55.xml"/><Relationship Id="rId47" Type="http://schemas.openxmlformats.org/officeDocument/2006/relationships/slideLayout" Target="../slideLayouts/slideLayout60.xml"/><Relationship Id="rId50" Type="http://schemas.openxmlformats.org/officeDocument/2006/relationships/slideLayout" Target="../slideLayouts/slideLayout63.xml"/><Relationship Id="rId7" Type="http://schemas.openxmlformats.org/officeDocument/2006/relationships/slideLayout" Target="../slideLayouts/slideLayout2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9" Type="http://schemas.openxmlformats.org/officeDocument/2006/relationships/slideLayout" Target="../slideLayouts/slideLayout42.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32" Type="http://schemas.openxmlformats.org/officeDocument/2006/relationships/slideLayout" Target="../slideLayouts/slideLayout45.xml"/><Relationship Id="rId37" Type="http://schemas.openxmlformats.org/officeDocument/2006/relationships/slideLayout" Target="../slideLayouts/slideLayout50.xml"/><Relationship Id="rId40" Type="http://schemas.openxmlformats.org/officeDocument/2006/relationships/slideLayout" Target="../slideLayouts/slideLayout53.xml"/><Relationship Id="rId45" Type="http://schemas.openxmlformats.org/officeDocument/2006/relationships/slideLayout" Target="../slideLayouts/slideLayout58.xml"/><Relationship Id="rId53" Type="http://schemas.openxmlformats.org/officeDocument/2006/relationships/image" Target="../media/image2.svg"/><Relationship Id="rId5" Type="http://schemas.openxmlformats.org/officeDocument/2006/relationships/slideLayout" Target="../slideLayouts/slideLayout1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31" Type="http://schemas.openxmlformats.org/officeDocument/2006/relationships/slideLayout" Target="../slideLayouts/slideLayout44.xml"/><Relationship Id="rId44" Type="http://schemas.openxmlformats.org/officeDocument/2006/relationships/slideLayout" Target="../slideLayouts/slideLayout57.xml"/><Relationship Id="rId52" Type="http://schemas.openxmlformats.org/officeDocument/2006/relationships/image" Target="../media/image1.png"/><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slideLayout" Target="../slideLayouts/slideLayout43.xml"/><Relationship Id="rId35" Type="http://schemas.openxmlformats.org/officeDocument/2006/relationships/slideLayout" Target="../slideLayouts/slideLayout48.xml"/><Relationship Id="rId43" Type="http://schemas.openxmlformats.org/officeDocument/2006/relationships/slideLayout" Target="../slideLayouts/slideLayout56.xml"/><Relationship Id="rId48" Type="http://schemas.openxmlformats.org/officeDocument/2006/relationships/slideLayout" Target="../slideLayouts/slideLayout61.xml"/><Relationship Id="rId8" Type="http://schemas.openxmlformats.org/officeDocument/2006/relationships/slideLayout" Target="../slideLayouts/slideLayout21.xml"/><Relationship Id="rId51" Type="http://schemas.openxmlformats.org/officeDocument/2006/relationships/theme" Target="../theme/theme2.xml"/><Relationship Id="rId3" Type="http://schemas.openxmlformats.org/officeDocument/2006/relationships/slideLayout" Target="../slideLayouts/slideLayout16.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33" Type="http://schemas.openxmlformats.org/officeDocument/2006/relationships/slideLayout" Target="../slideLayouts/slideLayout46.xml"/><Relationship Id="rId38" Type="http://schemas.openxmlformats.org/officeDocument/2006/relationships/slideLayout" Target="../slideLayouts/slideLayout51.xml"/><Relationship Id="rId46" Type="http://schemas.openxmlformats.org/officeDocument/2006/relationships/slideLayout" Target="../slideLayouts/slideLayout59.xml"/><Relationship Id="rId20" Type="http://schemas.openxmlformats.org/officeDocument/2006/relationships/slideLayout" Target="../slideLayouts/slideLayout33.xml"/><Relationship Id="rId41" Type="http://schemas.openxmlformats.org/officeDocument/2006/relationships/slideLayout" Target="../slideLayouts/slideLayout54.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36" Type="http://schemas.openxmlformats.org/officeDocument/2006/relationships/slideLayout" Target="../slideLayouts/slideLayout49.xml"/><Relationship Id="rId49"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A0B1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AB8ABCF-F2C2-25BC-9B22-0EA8EAE17A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D07DAB5-A558-DBD8-9707-40174170714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A76781-0214-B73B-93E8-6ED5E30EC2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2B7601F-10EB-43FB-B685-D354D3BF2D99}" type="datetimeFigureOut">
              <a:rPr lang="en-US" smtClean="0"/>
              <a:t>9/3/24</a:t>
            </a:fld>
            <a:endParaRPr lang="en-US"/>
          </a:p>
        </p:txBody>
      </p:sp>
      <p:sp>
        <p:nvSpPr>
          <p:cNvPr id="5" name="Footer Placeholder 4">
            <a:extLst>
              <a:ext uri="{FF2B5EF4-FFF2-40B4-BE49-F238E27FC236}">
                <a16:creationId xmlns:a16="http://schemas.microsoft.com/office/drawing/2014/main" id="{7A877B64-8B02-1807-C783-0A46C06BEE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ED1D1EC-A8FB-A382-CE67-27045878B2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D97F69F-2510-4A8B-A0EA-0CE27896161B}" type="slidenum">
              <a:rPr lang="en-US" smtClean="0"/>
              <a:t>‹#›</a:t>
            </a:fld>
            <a:endParaRPr lang="en-US"/>
          </a:p>
        </p:txBody>
      </p:sp>
    </p:spTree>
    <p:extLst>
      <p:ext uri="{BB962C8B-B14F-4D97-AF65-F5344CB8AC3E}">
        <p14:creationId xmlns:p14="http://schemas.microsoft.com/office/powerpoint/2010/main" val="28536408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10" r:id="rId12"/>
    <p:sldLayoutId id="214748371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0A0B1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66551076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2"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ollama.com/" TargetMode="External"/><Relationship Id="rId1" Type="http://schemas.openxmlformats.org/officeDocument/2006/relationships/slideLayout" Target="../slideLayouts/slideLayout18.xml"/><Relationship Id="rId4" Type="http://schemas.openxmlformats.org/officeDocument/2006/relationships/hyperlink" Target="https://github.com/pamelafox/ollama-python-playground"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pamelafox/python-openai-demos" TargetMode="External"/><Relationship Id="rId2" Type="http://schemas.microsoft.com/office/2018/10/relationships/comments" Target="../comments/modernComment_7FFFF03C_9FDDAB45.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18.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 Id="rId9" Type="http://schemas.openxmlformats.org/officeDocument/2006/relationships/image" Target="../media/image44.sv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pamelafox/python-openai-demos/blob/main/retrieval_augmented_generation.py" TargetMode="External"/><Relationship Id="rId2" Type="http://schemas.microsoft.com/office/2018/10/relationships/comments" Target="../comments/modernComment_7FFFF03E_30024F2C.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8.xml"/><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hyperlink" Target="https://aka.ms/RAGhack" TargetMode="External"/><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38.svg"/><Relationship Id="rId4" Type="http://schemas.openxmlformats.org/officeDocument/2006/relationships/image" Target="../media/image40.svg"/><Relationship Id="rId9"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hyperlink" Target="https://aka.ms/rag-postgres" TargetMode="External"/><Relationship Id="rId2" Type="http://schemas.openxmlformats.org/officeDocument/2006/relationships/image" Target="../media/image50.png"/><Relationship Id="rId1" Type="http://schemas.openxmlformats.org/officeDocument/2006/relationships/slideLayout" Target="../slideLayouts/slideLayout18.xml"/><Relationship Id="rId4" Type="http://schemas.openxmlformats.org/officeDocument/2006/relationships/hyperlink" Target="https://aka.ms/rag-postgres/demo"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38.svg"/><Relationship Id="rId4" Type="http://schemas.openxmlformats.org/officeDocument/2006/relationships/image" Target="../media/image40.svg"/><Relationship Id="rId9" Type="http://schemas.openxmlformats.org/officeDocument/2006/relationships/image" Target="../media/image37.png"/></Relationships>
</file>

<file path=ppt/slides/_rels/slide2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63.xml"/><Relationship Id="rId6" Type="http://schemas.openxmlformats.org/officeDocument/2006/relationships/image" Target="../media/image53.svg"/><Relationship Id="rId5" Type="http://schemas.openxmlformats.org/officeDocument/2006/relationships/image" Target="../media/image39.png"/><Relationship Id="rId4" Type="http://schemas.openxmlformats.org/officeDocument/2006/relationships/image" Target="../media/image52.svg"/></Relationships>
</file>

<file path=ppt/slides/_rels/slide26.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42.svg"/><Relationship Id="rId5" Type="http://schemas.openxmlformats.org/officeDocument/2006/relationships/image" Target="../media/image41.png"/><Relationship Id="rId10" Type="http://schemas.openxmlformats.org/officeDocument/2006/relationships/image" Target="../media/image38.svg"/><Relationship Id="rId4" Type="http://schemas.openxmlformats.org/officeDocument/2006/relationships/image" Target="../media/image40.svg"/><Relationship Id="rId9" Type="http://schemas.openxmlformats.org/officeDocument/2006/relationships/image" Target="../media/image37.png"/></Relationships>
</file>

<file path=ppt/slides/_rels/slide2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18.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 Id="rId9" Type="http://schemas.openxmlformats.org/officeDocument/2006/relationships/image" Target="../media/image44.svg"/></Relationships>
</file>

<file path=ppt/slides/_rels/slide28.xml.rels><?xml version="1.0" encoding="UTF-8" standalone="yes"?>
<Relationships xmlns="http://schemas.openxmlformats.org/package/2006/relationships"><Relationship Id="rId3" Type="http://schemas.openxmlformats.org/officeDocument/2006/relationships/hyperlink" Target="https://aka.ms/ragchat/demo" TargetMode="External"/><Relationship Id="rId2" Type="http://schemas.openxmlformats.org/officeDocument/2006/relationships/hyperlink" Target="https://aka.ms/ragchat" TargetMode="External"/><Relationship Id="rId1" Type="http://schemas.openxmlformats.org/officeDocument/2006/relationships/slideLayout" Target="../slideLayouts/slideLayout18.xml"/><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microsoft.com/office/2018/10/relationships/comments" Target="../comments/modernComment_7FFFF01E_1BEC8E5B.xml"/><Relationship Id="rId1" Type="http://schemas.openxmlformats.org/officeDocument/2006/relationships/slideLayout" Target="../slideLayouts/slideLayout18.xml"/><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slides/_rels/slide3.xml.rels><?xml version="1.0" encoding="UTF-8" standalone="yes"?>
<Relationships xmlns="http://schemas.openxmlformats.org/package/2006/relationships"><Relationship Id="rId8" Type="http://schemas.openxmlformats.org/officeDocument/2006/relationships/hyperlink" Target="https://developer.microsoft.com/en-us/reactor/events/23430/" TargetMode="External"/><Relationship Id="rId13" Type="http://schemas.openxmlformats.org/officeDocument/2006/relationships/hyperlink" Target="https://hdxu.cn/moQUg" TargetMode="External"/><Relationship Id="rId3" Type="http://schemas.openxmlformats.org/officeDocument/2006/relationships/hyperlink" Target="https://aka.ms/S-1374" TargetMode="External"/><Relationship Id="rId7" Type="http://schemas.openxmlformats.org/officeDocument/2006/relationships/hyperlink" Target="https://developer.microsoft.com/en-us/reactor/events/23429/" TargetMode="External"/><Relationship Id="rId12" Type="http://schemas.openxmlformats.org/officeDocument/2006/relationships/hyperlink" Target="https://hdxu.cn/zF74r" TargetMode="External"/><Relationship Id="rId2" Type="http://schemas.openxmlformats.org/officeDocument/2006/relationships/hyperlink" Target="https://aka.ms/S-1380" TargetMode="External"/><Relationship Id="rId1" Type="http://schemas.openxmlformats.org/officeDocument/2006/relationships/slideLayout" Target="../slideLayouts/slideLayout17.xml"/><Relationship Id="rId6" Type="http://schemas.openxmlformats.org/officeDocument/2006/relationships/hyperlink" Target="https://developer.microsoft.com/en-us/reactor/events/23580/" TargetMode="External"/><Relationship Id="rId11" Type="http://schemas.openxmlformats.org/officeDocument/2006/relationships/hyperlink" Target="https://hdxu.cn/LPHzY" TargetMode="External"/><Relationship Id="rId5" Type="http://schemas.openxmlformats.org/officeDocument/2006/relationships/hyperlink" Target="https://developer.microsoft.com/en-us/reactor/events/23492/" TargetMode="External"/><Relationship Id="rId10" Type="http://schemas.openxmlformats.org/officeDocument/2006/relationships/hyperlink" Target="https://www.huodongxing.com/event/7767646570723" TargetMode="External"/><Relationship Id="rId4" Type="http://schemas.openxmlformats.org/officeDocument/2006/relationships/hyperlink" Target="https://developer.microsoft.com/en-us/reactor/events/23386/" TargetMode="External"/><Relationship Id="rId9" Type="http://schemas.openxmlformats.org/officeDocument/2006/relationships/hyperlink" Target="https://developer.microsoft.com/en-us/reactor/events/23431/"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19.xml"/><Relationship Id="rId4" Type="http://schemas.openxmlformats.org/officeDocument/2006/relationships/hyperlink" Target="https://aka.ms/GitHubCopilotForAzure"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44.svg"/><Relationship Id="rId13" Type="http://schemas.openxmlformats.org/officeDocument/2006/relationships/image" Target="../media/image64.svg"/><Relationship Id="rId3" Type="http://schemas.openxmlformats.org/officeDocument/2006/relationships/image" Target="../media/image39.png"/><Relationship Id="rId7" Type="http://schemas.openxmlformats.org/officeDocument/2006/relationships/image" Target="../media/image43.png"/><Relationship Id="rId12"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42.svg"/><Relationship Id="rId11" Type="http://schemas.openxmlformats.org/officeDocument/2006/relationships/image" Target="../media/image62.png"/><Relationship Id="rId5" Type="http://schemas.openxmlformats.org/officeDocument/2006/relationships/image" Target="../media/image41.png"/><Relationship Id="rId10" Type="http://schemas.openxmlformats.org/officeDocument/2006/relationships/image" Target="../media/image61.svg"/><Relationship Id="rId4" Type="http://schemas.openxmlformats.org/officeDocument/2006/relationships/image" Target="../media/image40.svg"/><Relationship Id="rId9" Type="http://schemas.openxmlformats.org/officeDocument/2006/relationships/image" Target="../media/image6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microsoft.com/office/2018/10/relationships/comments" Target="../comments/modernComment_7FFFF011_130288E3.xml"/><Relationship Id="rId1" Type="http://schemas.openxmlformats.org/officeDocument/2006/relationships/slideLayout" Target="../slideLayouts/slideLayout18.xml"/><Relationship Id="rId4" Type="http://schemas.openxmlformats.org/officeDocument/2006/relationships/hyperlink" Target="https://copilotstudio.preview.microsoft.com/"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learn.microsoft.com/azure/ai-services/openai/concepts/use-your-data" TargetMode="External"/><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68.svg"/><Relationship Id="rId2" Type="http://schemas.microsoft.com/office/2018/10/relationships/comments" Target="../comments/modernComment_7FFFF013_684CE6F.xml"/><Relationship Id="rId1" Type="http://schemas.openxmlformats.org/officeDocument/2006/relationships/slideLayout" Target="../slideLayouts/slideLayout18.xml"/><Relationship Id="rId6" Type="http://schemas.openxmlformats.org/officeDocument/2006/relationships/image" Target="../media/image67.png"/><Relationship Id="rId5" Type="http://schemas.openxmlformats.org/officeDocument/2006/relationships/hyperlink" Target="https://aka.ms/raghack/python" TargetMode="External"/><Relationship Id="rId4" Type="http://schemas.openxmlformats.org/officeDocument/2006/relationships/hyperlink" Target="https://github.com/Azure-Samples/azure-search-openai-demo/"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github.com/Azure-Samples/azure-search-openai-demo-csharp" TargetMode="External"/><Relationship Id="rId2" Type="http://schemas.openxmlformats.org/officeDocument/2006/relationships/image" Target="../media/image69.png"/><Relationship Id="rId1" Type="http://schemas.openxmlformats.org/officeDocument/2006/relationships/slideLayout" Target="../slideLayouts/slideLayout18.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hyperlink" Target="https://aka.ms/raghack/dotne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hyperlink" Target="https://github.com/Azure-Samples/serverless-chat-langchainjs" TargetMode="External"/><Relationship Id="rId1" Type="http://schemas.openxmlformats.org/officeDocument/2006/relationships/slideLayout" Target="../slideLayouts/slideLayout18.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hyperlink" Target="https://aka.ms/raghack/js"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Azure-Samples/azure-search-openai-demo-java/" TargetMode="External"/><Relationship Id="rId7" Type="http://schemas.openxmlformats.org/officeDocument/2006/relationships/image" Target="../media/image71.png"/><Relationship Id="rId2" Type="http://schemas.microsoft.com/office/2018/10/relationships/comments" Target="../comments/modernComment_7FFFF021_D2A2E56C.xml"/><Relationship Id="rId1" Type="http://schemas.openxmlformats.org/officeDocument/2006/relationships/slideLayout" Target="../slideLayouts/slideLayout18.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hyperlink" Target="https://aka.ms/raghack/java-sk"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github.com/Azure-Samples/contoso-chat" TargetMode="External"/><Relationship Id="rId1" Type="http://schemas.openxmlformats.org/officeDocument/2006/relationships/slideLayout" Target="../slideLayouts/slideLayout18.xml"/><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hyperlink" Target="https://aka.ms/raghack/aistudio"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aka.ms/raghack/register" TargetMode="External"/><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openxmlformats.org/officeDocument/2006/relationships/hyperlink" Target="https://github.com/microsoft/RAG_Hack?tab=readme-ov-file#stream-schedule"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aka.ms/raghack/streams" TargetMode="External"/><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32.png"/><Relationship Id="rId4" Type="http://schemas.openxmlformats.org/officeDocument/2006/relationships/hyperlink" Target="https://aka.ms/raghack"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hyperlink" Target="https://azure.microsoft.com/en-us/products/ai-model-catalog" TargetMode="External"/><Relationship Id="rId2" Type="http://schemas.openxmlformats.org/officeDocument/2006/relationships/hyperlink" Target="https://github.com/marketplace/models" TargetMode="External"/><Relationship Id="rId1" Type="http://schemas.openxmlformats.org/officeDocument/2006/relationships/slideLayout" Target="../slideLayouts/slideLayout18.xml"/><Relationship Id="rId4" Type="http://schemas.openxmlformats.org/officeDocument/2006/relationships/hyperlink" Target="https://azure.microsoft.com/products/ai-services/openai-servic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364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49848-4E31-2C3F-A377-A569F9B711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078701-C6B4-5E2F-7C03-2743DD55F82E}"/>
              </a:ext>
            </a:extLst>
          </p:cNvPr>
          <p:cNvSpPr>
            <a:spLocks noGrp="1"/>
          </p:cNvSpPr>
          <p:nvPr>
            <p:ph type="title"/>
          </p:nvPr>
        </p:nvSpPr>
        <p:spPr/>
        <p:txBody>
          <a:bodyPr/>
          <a:lstStyle/>
          <a:p>
            <a:r>
              <a:rPr lang="en-US"/>
              <a:t>Using LLMs locally</a:t>
            </a:r>
          </a:p>
        </p:txBody>
      </p:sp>
      <p:sp>
        <p:nvSpPr>
          <p:cNvPr id="6" name="TextBox 5">
            <a:extLst>
              <a:ext uri="{FF2B5EF4-FFF2-40B4-BE49-F238E27FC236}">
                <a16:creationId xmlns:a16="http://schemas.microsoft.com/office/drawing/2014/main" id="{73FB718D-844B-DDA6-DC74-14F82D47F5EA}"/>
              </a:ext>
            </a:extLst>
          </p:cNvPr>
          <p:cNvSpPr txBox="1"/>
          <p:nvPr/>
        </p:nvSpPr>
        <p:spPr>
          <a:xfrm>
            <a:off x="575069" y="1846604"/>
            <a:ext cx="5553299" cy="461665"/>
          </a:xfrm>
          <a:prstGeom prst="rect">
            <a:avLst/>
          </a:prstGeom>
          <a:noFill/>
        </p:spPr>
        <p:txBody>
          <a:bodyPr wrap="square">
            <a:spAutoFit/>
          </a:bodyPr>
          <a:lstStyle/>
          <a:p>
            <a:r>
              <a:rPr lang="en-US" sz="2400">
                <a:solidFill>
                  <a:srgbClr val="FFFFFF"/>
                </a:solidFill>
                <a:hlinkClick r:id="rId2">
                  <a:extLst>
                    <a:ext uri="{A12FA001-AC4F-418D-AE19-62706E023703}">
                      <ahyp:hlinkClr xmlns:ahyp="http://schemas.microsoft.com/office/drawing/2018/hyperlinkcolor" val="tx"/>
                    </a:ext>
                  </a:extLst>
                </a:hlinkClick>
              </a:rPr>
              <a:t>https://ollama.com/</a:t>
            </a:r>
            <a:endParaRPr lang="en-US" sz="2400">
              <a:solidFill>
                <a:srgbClr val="FFFFFF"/>
              </a:solidFill>
            </a:endParaRPr>
          </a:p>
        </p:txBody>
      </p:sp>
      <p:sp>
        <p:nvSpPr>
          <p:cNvPr id="7" name="TextBox 6">
            <a:extLst>
              <a:ext uri="{FF2B5EF4-FFF2-40B4-BE49-F238E27FC236}">
                <a16:creationId xmlns:a16="http://schemas.microsoft.com/office/drawing/2014/main" id="{E163E896-6E56-07F7-81E0-B87801FCE599}"/>
              </a:ext>
            </a:extLst>
          </p:cNvPr>
          <p:cNvSpPr txBox="1"/>
          <p:nvPr/>
        </p:nvSpPr>
        <p:spPr>
          <a:xfrm>
            <a:off x="588263" y="1456566"/>
            <a:ext cx="11145188" cy="369332"/>
          </a:xfrm>
          <a:prstGeom prst="rect">
            <a:avLst/>
          </a:prstGeom>
          <a:noFill/>
        </p:spPr>
        <p:txBody>
          <a:bodyPr wrap="square" lIns="0" tIns="0" rIns="0" bIns="0" rtlCol="0">
            <a:spAutoFit/>
          </a:bodyPr>
          <a:lstStyle/>
          <a:p>
            <a:pPr algn="l"/>
            <a:r>
              <a:rPr lang="en-US" sz="2400" b="0" i="0">
                <a:solidFill>
                  <a:srgbClr val="FFFFFF"/>
                </a:solidFill>
                <a:effectLst/>
              </a:rPr>
              <a:t>Ollama is a tool for easily running local LLMs on your computer.</a:t>
            </a:r>
            <a:endParaRPr lang="en-US" sz="2400" dirty="0" err="1">
              <a:solidFill>
                <a:srgbClr val="FFFFFF"/>
              </a:solidFill>
            </a:endParaRPr>
          </a:p>
        </p:txBody>
      </p:sp>
      <p:pic>
        <p:nvPicPr>
          <p:cNvPr id="1026" name="Picture 2" descr="Screenshot of Ollama running a local LLM that answers a question">
            <a:extLst>
              <a:ext uri="{FF2B5EF4-FFF2-40B4-BE49-F238E27FC236}">
                <a16:creationId xmlns:a16="http://schemas.microsoft.com/office/drawing/2014/main" id="{AAD9522F-29CF-0D49-1A5B-28047E4BC7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263" y="2661304"/>
            <a:ext cx="9937019" cy="190588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7D41A0F-1A2D-D202-8A88-6E1390F8C26D}"/>
              </a:ext>
            </a:extLst>
          </p:cNvPr>
          <p:cNvSpPr txBox="1"/>
          <p:nvPr/>
        </p:nvSpPr>
        <p:spPr>
          <a:xfrm>
            <a:off x="575069" y="5496975"/>
            <a:ext cx="10708567" cy="830997"/>
          </a:xfrm>
          <a:prstGeom prst="rect">
            <a:avLst/>
          </a:prstGeom>
          <a:noFill/>
        </p:spPr>
        <p:txBody>
          <a:bodyPr wrap="square">
            <a:spAutoFit/>
          </a:bodyPr>
          <a:lstStyle/>
          <a:p>
            <a:r>
              <a:rPr lang="en-US" sz="2400" b="0" i="0">
                <a:solidFill>
                  <a:srgbClr val="FFFFFF"/>
                </a:solidFill>
                <a:effectLst/>
              </a:rPr>
              <a:t>You can also run it from GitHub Codespaces:</a:t>
            </a:r>
          </a:p>
          <a:p>
            <a:r>
              <a:rPr lang="en-US" sz="2400" b="0" i="0" u="sng">
                <a:solidFill>
                  <a:srgbClr val="FFFFFF"/>
                </a:solidFill>
                <a:effectLst/>
                <a:hlinkClick r:id="rId4">
                  <a:extLst>
                    <a:ext uri="{A12FA001-AC4F-418D-AE19-62706E023703}">
                      <ahyp:hlinkClr xmlns:ahyp="http://schemas.microsoft.com/office/drawing/2018/hyperlinkcolor" val="tx"/>
                    </a:ext>
                  </a:extLst>
                </a:hlinkClick>
              </a:rPr>
              <a:t>aka.ms/ollama-python: Ollama Python Playground</a:t>
            </a:r>
            <a:endParaRPr lang="en-US" sz="2400">
              <a:solidFill>
                <a:srgbClr val="FFFFFF"/>
              </a:solidFill>
            </a:endParaRPr>
          </a:p>
        </p:txBody>
      </p:sp>
    </p:spTree>
    <p:extLst>
      <p:ext uri="{BB962C8B-B14F-4D97-AF65-F5344CB8AC3E}">
        <p14:creationId xmlns:p14="http://schemas.microsoft.com/office/powerpoint/2010/main" val="357172846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6A7DBA-4ECC-210D-06A2-C9CD34D639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178912-4C94-4F82-1E41-04F4FA6716E5}"/>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Using LLMs from Azure OpenAI</a:t>
            </a:r>
            <a:endParaRPr lang="en-US"/>
          </a:p>
        </p:txBody>
      </p:sp>
      <p:sp>
        <p:nvSpPr>
          <p:cNvPr id="4" name="Rectangle 3">
            <a:extLst>
              <a:ext uri="{FF2B5EF4-FFF2-40B4-BE49-F238E27FC236}">
                <a16:creationId xmlns:a16="http://schemas.microsoft.com/office/drawing/2014/main" id="{7FBBE396-E68D-0F66-2101-2BB508221210}"/>
              </a:ext>
            </a:extLst>
          </p:cNvPr>
          <p:cNvSpPr/>
          <p:nvPr/>
        </p:nvSpPr>
        <p:spPr>
          <a:xfrm>
            <a:off x="588263" y="1238081"/>
            <a:ext cx="11086501" cy="4634087"/>
          </a:xfrm>
          <a:prstGeom prst="rect">
            <a:avLst/>
          </a:prstGeom>
          <a:solidFill>
            <a:schemeClr val="tx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1D2CF9B-D36F-66EE-ED5D-21C948944628}"/>
              </a:ext>
            </a:extLst>
          </p:cNvPr>
          <p:cNvSpPr txBox="1"/>
          <p:nvPr/>
        </p:nvSpPr>
        <p:spPr>
          <a:xfrm>
            <a:off x="746964" y="1347853"/>
            <a:ext cx="10927799" cy="4524315"/>
          </a:xfrm>
          <a:prstGeom prst="rect">
            <a:avLst/>
          </a:prstGeom>
          <a:noFill/>
        </p:spPr>
        <p:txBody>
          <a:bodyPr wrap="square">
            <a:spAutoFit/>
          </a:bodyPr>
          <a:lstStyle/>
          <a:p>
            <a:r>
              <a:rPr lang="en-US" b="0">
                <a:solidFill>
                  <a:srgbClr val="AF00DB"/>
                </a:solidFill>
                <a:effectLst/>
                <a:latin typeface="Menlo" panose="020B0609030804020204" pitchFamily="49" charset="0"/>
              </a:rPr>
              <a:t>POST</a:t>
            </a:r>
            <a:r>
              <a:rPr lang="en-US" b="0">
                <a:solidFill>
                  <a:srgbClr val="000000"/>
                </a:solidFill>
                <a:effectLst/>
                <a:latin typeface="Menlo" panose="020B0609030804020204" pitchFamily="49" charset="0"/>
              </a:rPr>
              <a:t> https://SERVICE_NAME.openai.azure.com/openai/deployments/</a:t>
            </a:r>
          </a:p>
          <a:p>
            <a:r>
              <a:rPr lang="en-US">
                <a:solidFill>
                  <a:srgbClr val="000000"/>
                </a:solidFill>
                <a:latin typeface="Menlo" panose="020B0609030804020204" pitchFamily="49" charset="0"/>
              </a:rPr>
              <a:t>     </a:t>
            </a:r>
            <a:r>
              <a:rPr lang="en-US" b="0">
                <a:solidFill>
                  <a:srgbClr val="000000"/>
                </a:solidFill>
                <a:effectLst/>
                <a:latin typeface="Menlo" panose="020B0609030804020204" pitchFamily="49" charset="0"/>
              </a:rPr>
              <a:t>DEPLOYMENT_NAME/chat/completions?api-version=2024-02-15-preview</a:t>
            </a:r>
          </a:p>
          <a:p>
            <a:r>
              <a:rPr lang="en-US" b="0">
                <a:solidFill>
                  <a:srgbClr val="800000"/>
                </a:solidFill>
                <a:effectLst/>
                <a:latin typeface="Menlo" panose="020B0609030804020204" pitchFamily="49" charset="0"/>
              </a:rPr>
              <a:t>Authorization</a:t>
            </a:r>
            <a:r>
              <a:rPr lang="en-US" b="0">
                <a:solidFill>
                  <a:srgbClr val="0000FF"/>
                </a:solidFill>
                <a:effectLst/>
                <a:latin typeface="Menlo" panose="020B0609030804020204" pitchFamily="49" charset="0"/>
              </a:rPr>
              <a:t>:</a:t>
            </a:r>
            <a:r>
              <a:rPr lang="en-US" b="0">
                <a:solidFill>
                  <a:srgbClr val="000000"/>
                </a:solidFill>
                <a:effectLst/>
                <a:latin typeface="Menlo" panose="020B0609030804020204" pitchFamily="49" charset="0"/>
              </a:rPr>
              <a:t> </a:t>
            </a:r>
            <a:r>
              <a:rPr lang="en-US" b="0">
                <a:solidFill>
                  <a:srgbClr val="A31515"/>
                </a:solidFill>
                <a:effectLst/>
                <a:latin typeface="Menlo" panose="020B0609030804020204" pitchFamily="49" charset="0"/>
              </a:rPr>
              <a:t>Bearer AUTH_TOKEN</a:t>
            </a:r>
            <a:endParaRPr lang="en-US" b="0">
              <a:solidFill>
                <a:srgbClr val="000000"/>
              </a:solidFill>
              <a:effectLst/>
              <a:latin typeface="Menlo" panose="020B0609030804020204" pitchFamily="49" charset="0"/>
            </a:endParaRPr>
          </a:p>
          <a:p>
            <a:r>
              <a:rPr lang="en-US" b="0">
                <a:solidFill>
                  <a:srgbClr val="800000"/>
                </a:solidFill>
                <a:effectLst/>
                <a:latin typeface="Menlo" panose="020B0609030804020204" pitchFamily="49" charset="0"/>
              </a:rPr>
              <a:t>Content-Type</a:t>
            </a:r>
            <a:r>
              <a:rPr lang="en-US" b="0">
                <a:solidFill>
                  <a:srgbClr val="0000FF"/>
                </a:solidFill>
                <a:effectLst/>
                <a:latin typeface="Menlo" panose="020B0609030804020204" pitchFamily="49" charset="0"/>
              </a:rPr>
              <a:t>:</a:t>
            </a:r>
            <a:r>
              <a:rPr lang="en-US" b="0">
                <a:solidFill>
                  <a:srgbClr val="000000"/>
                </a:solidFill>
                <a:effectLst/>
                <a:latin typeface="Menlo" panose="020B0609030804020204" pitchFamily="49" charset="0"/>
              </a:rPr>
              <a:t> </a:t>
            </a:r>
            <a:r>
              <a:rPr lang="en-US" b="0">
                <a:solidFill>
                  <a:srgbClr val="A31515"/>
                </a:solidFill>
                <a:effectLst/>
                <a:latin typeface="Menlo" panose="020B0609030804020204" pitchFamily="49" charset="0"/>
              </a:rPr>
              <a:t>application/json</a:t>
            </a:r>
            <a:endParaRPr lang="en-US" b="0">
              <a:solidFill>
                <a:srgbClr val="000000"/>
              </a:solidFill>
              <a:effectLst/>
              <a:latin typeface="Menlo" panose="020B0609030804020204" pitchFamily="49" charset="0"/>
            </a:endParaRPr>
          </a:p>
          <a:p>
            <a:br>
              <a:rPr lang="en-US" b="0">
                <a:solidFill>
                  <a:srgbClr val="000000"/>
                </a:solidFill>
                <a:effectLst/>
                <a:latin typeface="Menlo" panose="020B0609030804020204" pitchFamily="49" charset="0"/>
              </a:rPr>
            </a:br>
            <a:r>
              <a:rPr lang="en-US" b="0">
                <a:solidFill>
                  <a:srgbClr val="000000"/>
                </a:solidFill>
                <a:effectLst/>
                <a:latin typeface="Menlo" panose="020B0609030804020204" pitchFamily="49" charset="0"/>
              </a:rPr>
              <a:t>{</a:t>
            </a:r>
          </a:p>
          <a:p>
            <a:r>
              <a:rPr lang="en-US" b="0">
                <a:solidFill>
                  <a:srgbClr val="0451A5"/>
                </a:solidFill>
                <a:effectLst/>
                <a:latin typeface="Menlo" panose="020B0609030804020204" pitchFamily="49" charset="0"/>
              </a:rPr>
              <a:t>"messages"</a:t>
            </a:r>
            <a:r>
              <a:rPr lang="en-US" b="0">
                <a:solidFill>
                  <a:srgbClr val="000000"/>
                </a:solidFill>
                <a:effectLst/>
                <a:latin typeface="Menlo" panose="020B0609030804020204" pitchFamily="49" charset="0"/>
              </a:rPr>
              <a:t>:</a:t>
            </a:r>
          </a:p>
          <a:p>
            <a:r>
              <a:rPr lang="en-US">
                <a:solidFill>
                  <a:srgbClr val="000000"/>
                </a:solidFill>
                <a:latin typeface="Menlo" panose="020B0609030804020204" pitchFamily="49" charset="0"/>
              </a:rPr>
              <a:t>  </a:t>
            </a:r>
            <a:r>
              <a:rPr lang="en-US" b="0">
                <a:solidFill>
                  <a:srgbClr val="000000"/>
                </a:solidFill>
                <a:effectLst/>
                <a:latin typeface="Menlo" panose="020B0609030804020204" pitchFamily="49" charset="0"/>
              </a:rPr>
              <a:t>[{</a:t>
            </a:r>
            <a:r>
              <a:rPr lang="en-US" b="0">
                <a:solidFill>
                  <a:srgbClr val="0451A5"/>
                </a:solidFill>
                <a:effectLst/>
                <a:latin typeface="Menlo" panose="020B0609030804020204" pitchFamily="49" charset="0"/>
              </a:rPr>
              <a:t>"role"</a:t>
            </a:r>
            <a:r>
              <a:rPr lang="en-US" b="0">
                <a:solidFill>
                  <a:srgbClr val="000000"/>
                </a:solidFill>
                <a:effectLst/>
                <a:latin typeface="Menlo" panose="020B0609030804020204" pitchFamily="49" charset="0"/>
              </a:rPr>
              <a:t>:</a:t>
            </a:r>
            <a:r>
              <a:rPr lang="en-US" b="0">
                <a:solidFill>
                  <a:srgbClr val="A31515"/>
                </a:solidFill>
                <a:effectLst/>
                <a:latin typeface="Menlo" panose="020B0609030804020204" pitchFamily="49" charset="0"/>
              </a:rPr>
              <a:t>"system"</a:t>
            </a:r>
            <a:r>
              <a:rPr lang="en-US" b="0">
                <a:solidFill>
                  <a:srgbClr val="000000"/>
                </a:solidFill>
                <a:effectLst/>
                <a:latin typeface="Menlo" panose="020B0609030804020204" pitchFamily="49" charset="0"/>
              </a:rPr>
              <a:t>,</a:t>
            </a:r>
            <a:r>
              <a:rPr lang="en-US" b="0">
                <a:solidFill>
                  <a:srgbClr val="0451A5"/>
                </a:solidFill>
                <a:effectLst/>
                <a:latin typeface="Menlo" panose="020B0609030804020204" pitchFamily="49" charset="0"/>
              </a:rPr>
              <a:t>"content"</a:t>
            </a:r>
            <a:r>
              <a:rPr lang="en-US" b="0">
                <a:solidFill>
                  <a:srgbClr val="000000"/>
                </a:solidFill>
                <a:effectLst/>
                <a:latin typeface="Menlo" panose="020B0609030804020204" pitchFamily="49" charset="0"/>
              </a:rPr>
              <a:t>:</a:t>
            </a:r>
            <a:r>
              <a:rPr lang="en-US" b="0">
                <a:solidFill>
                  <a:srgbClr val="A31515"/>
                </a:solidFill>
                <a:effectLst/>
                <a:latin typeface="Menlo" panose="020B0609030804020204" pitchFamily="49" charset="0"/>
              </a:rPr>
              <a:t>"You are an AI assistant that loves emojis."</a:t>
            </a:r>
            <a:r>
              <a:rPr lang="en-US" b="0">
                <a:solidFill>
                  <a:srgbClr val="000000"/>
                </a:solidFill>
                <a:effectLst/>
                <a:latin typeface="Menlo" panose="020B0609030804020204" pitchFamily="49" charset="0"/>
              </a:rPr>
              <a:t>},</a:t>
            </a:r>
          </a:p>
          <a:p>
            <a:r>
              <a:rPr lang="en-US" b="0">
                <a:solidFill>
                  <a:srgbClr val="000000"/>
                </a:solidFill>
                <a:effectLst/>
                <a:latin typeface="Menlo" panose="020B0609030804020204" pitchFamily="49" charset="0"/>
              </a:rPr>
              <a:t>   {</a:t>
            </a:r>
            <a:r>
              <a:rPr lang="en-US" b="0">
                <a:solidFill>
                  <a:srgbClr val="0451A5"/>
                </a:solidFill>
                <a:effectLst/>
                <a:latin typeface="Menlo" panose="020B0609030804020204" pitchFamily="49" charset="0"/>
              </a:rPr>
              <a:t>"role"</a:t>
            </a:r>
            <a:r>
              <a:rPr lang="en-US" b="0">
                <a:solidFill>
                  <a:srgbClr val="000000"/>
                </a:solidFill>
                <a:effectLst/>
                <a:latin typeface="Menlo" panose="020B0609030804020204" pitchFamily="49" charset="0"/>
              </a:rPr>
              <a:t>:</a:t>
            </a:r>
            <a:r>
              <a:rPr lang="en-US" b="0">
                <a:solidFill>
                  <a:srgbClr val="A31515"/>
                </a:solidFill>
                <a:effectLst/>
                <a:latin typeface="Menlo" panose="020B0609030804020204" pitchFamily="49" charset="0"/>
              </a:rPr>
              <a:t>"user"</a:t>
            </a:r>
            <a:r>
              <a:rPr lang="en-US" b="0">
                <a:solidFill>
                  <a:srgbClr val="000000"/>
                </a:solidFill>
                <a:effectLst/>
                <a:latin typeface="Menlo" panose="020B0609030804020204" pitchFamily="49" charset="0"/>
              </a:rPr>
              <a:t>,</a:t>
            </a:r>
            <a:r>
              <a:rPr lang="en-US" b="0">
                <a:solidFill>
                  <a:srgbClr val="0451A5"/>
                </a:solidFill>
                <a:effectLst/>
                <a:latin typeface="Menlo" panose="020B0609030804020204" pitchFamily="49" charset="0"/>
              </a:rPr>
              <a:t>"content"</a:t>
            </a:r>
            <a:r>
              <a:rPr lang="en-US" b="0">
                <a:solidFill>
                  <a:srgbClr val="000000"/>
                </a:solidFill>
                <a:effectLst/>
                <a:latin typeface="Menlo" panose="020B0609030804020204" pitchFamily="49" charset="0"/>
              </a:rPr>
              <a:t>:</a:t>
            </a:r>
            <a:r>
              <a:rPr lang="en-US" b="0">
                <a:solidFill>
                  <a:srgbClr val="A31515"/>
                </a:solidFill>
                <a:effectLst/>
                <a:latin typeface="Menlo" panose="020B0609030804020204" pitchFamily="49" charset="0"/>
              </a:rPr>
              <a:t>"What is the capital of France?"</a:t>
            </a:r>
            <a:r>
              <a:rPr lang="en-US" b="0">
                <a:solidFill>
                  <a:srgbClr val="000000"/>
                </a:solidFill>
                <a:effectLst/>
                <a:latin typeface="Menlo" panose="020B0609030804020204" pitchFamily="49" charset="0"/>
              </a:rPr>
              <a:t>}],</a:t>
            </a:r>
          </a:p>
          <a:p>
            <a:r>
              <a:rPr lang="en-US" b="0">
                <a:solidFill>
                  <a:srgbClr val="0451A5"/>
                </a:solidFill>
                <a:effectLst/>
                <a:latin typeface="Menlo" panose="020B0609030804020204" pitchFamily="49" charset="0"/>
              </a:rPr>
              <a:t>"max_tokens"</a:t>
            </a:r>
            <a:r>
              <a:rPr lang="en-US" b="0">
                <a:solidFill>
                  <a:srgbClr val="000000"/>
                </a:solidFill>
                <a:effectLst/>
                <a:latin typeface="Menlo" panose="020B0609030804020204" pitchFamily="49" charset="0"/>
              </a:rPr>
              <a:t>: </a:t>
            </a:r>
            <a:r>
              <a:rPr lang="en-US" b="0">
                <a:solidFill>
                  <a:srgbClr val="098658"/>
                </a:solidFill>
                <a:effectLst/>
                <a:latin typeface="Menlo" panose="020B0609030804020204" pitchFamily="49" charset="0"/>
              </a:rPr>
              <a:t>800</a:t>
            </a:r>
            <a:r>
              <a:rPr lang="en-US" b="0">
                <a:solidFill>
                  <a:srgbClr val="000000"/>
                </a:solidFill>
                <a:effectLst/>
                <a:latin typeface="Menlo" panose="020B0609030804020204" pitchFamily="49" charset="0"/>
              </a:rPr>
              <a:t>,</a:t>
            </a:r>
          </a:p>
          <a:p>
            <a:r>
              <a:rPr lang="en-US" b="0">
                <a:solidFill>
                  <a:srgbClr val="0451A5"/>
                </a:solidFill>
                <a:effectLst/>
                <a:latin typeface="Menlo" panose="020B0609030804020204" pitchFamily="49" charset="0"/>
              </a:rPr>
              <a:t>"temperature"</a:t>
            </a:r>
            <a:r>
              <a:rPr lang="en-US" b="0">
                <a:solidFill>
                  <a:srgbClr val="000000"/>
                </a:solidFill>
                <a:effectLst/>
                <a:latin typeface="Menlo" panose="020B0609030804020204" pitchFamily="49" charset="0"/>
              </a:rPr>
              <a:t>: </a:t>
            </a:r>
            <a:r>
              <a:rPr lang="en-US" b="0">
                <a:solidFill>
                  <a:srgbClr val="098658"/>
                </a:solidFill>
                <a:effectLst/>
                <a:latin typeface="Menlo" panose="020B0609030804020204" pitchFamily="49" charset="0"/>
              </a:rPr>
              <a:t>0.7</a:t>
            </a:r>
            <a:r>
              <a:rPr lang="en-US" b="0">
                <a:solidFill>
                  <a:srgbClr val="000000"/>
                </a:solidFill>
                <a:effectLst/>
                <a:latin typeface="Menlo" panose="020B0609030804020204" pitchFamily="49" charset="0"/>
              </a:rPr>
              <a:t>,</a:t>
            </a:r>
          </a:p>
          <a:p>
            <a:r>
              <a:rPr lang="en-US" b="0">
                <a:solidFill>
                  <a:srgbClr val="0451A5"/>
                </a:solidFill>
                <a:effectLst/>
                <a:latin typeface="Menlo" panose="020B0609030804020204" pitchFamily="49" charset="0"/>
              </a:rPr>
              <a:t>"frequency_penalty"</a:t>
            </a:r>
            <a:r>
              <a:rPr lang="en-US" b="0">
                <a:solidFill>
                  <a:srgbClr val="000000"/>
                </a:solidFill>
                <a:effectLst/>
                <a:latin typeface="Menlo" panose="020B0609030804020204" pitchFamily="49" charset="0"/>
              </a:rPr>
              <a:t>: </a:t>
            </a:r>
            <a:r>
              <a:rPr lang="en-US" b="0">
                <a:solidFill>
                  <a:srgbClr val="098658"/>
                </a:solidFill>
                <a:effectLst/>
                <a:latin typeface="Menlo" panose="020B0609030804020204" pitchFamily="49" charset="0"/>
              </a:rPr>
              <a:t>0</a:t>
            </a:r>
            <a:r>
              <a:rPr lang="en-US" b="0">
                <a:solidFill>
                  <a:srgbClr val="000000"/>
                </a:solidFill>
                <a:effectLst/>
                <a:latin typeface="Menlo" panose="020B0609030804020204" pitchFamily="49" charset="0"/>
              </a:rPr>
              <a:t>,</a:t>
            </a:r>
          </a:p>
          <a:p>
            <a:r>
              <a:rPr lang="en-US" b="0">
                <a:solidFill>
                  <a:srgbClr val="0451A5"/>
                </a:solidFill>
                <a:effectLst/>
                <a:latin typeface="Menlo" panose="020B0609030804020204" pitchFamily="49" charset="0"/>
              </a:rPr>
              <a:t>"presence_penalty"</a:t>
            </a:r>
            <a:r>
              <a:rPr lang="en-US" b="0">
                <a:solidFill>
                  <a:srgbClr val="000000"/>
                </a:solidFill>
                <a:effectLst/>
                <a:latin typeface="Menlo" panose="020B0609030804020204" pitchFamily="49" charset="0"/>
              </a:rPr>
              <a:t>: </a:t>
            </a:r>
            <a:r>
              <a:rPr lang="en-US" b="0">
                <a:solidFill>
                  <a:srgbClr val="098658"/>
                </a:solidFill>
                <a:effectLst/>
                <a:latin typeface="Menlo" panose="020B0609030804020204" pitchFamily="49" charset="0"/>
              </a:rPr>
              <a:t>0</a:t>
            </a:r>
            <a:r>
              <a:rPr lang="en-US" b="0">
                <a:solidFill>
                  <a:srgbClr val="000000"/>
                </a:solidFill>
                <a:effectLst/>
                <a:latin typeface="Menlo" panose="020B0609030804020204" pitchFamily="49" charset="0"/>
              </a:rPr>
              <a:t>,</a:t>
            </a:r>
          </a:p>
          <a:p>
            <a:r>
              <a:rPr lang="en-US" b="0">
                <a:solidFill>
                  <a:srgbClr val="0451A5"/>
                </a:solidFill>
                <a:effectLst/>
                <a:latin typeface="Menlo" panose="020B0609030804020204" pitchFamily="49" charset="0"/>
              </a:rPr>
              <a:t>"top_p"</a:t>
            </a:r>
            <a:r>
              <a:rPr lang="en-US" b="0">
                <a:solidFill>
                  <a:srgbClr val="000000"/>
                </a:solidFill>
                <a:effectLst/>
                <a:latin typeface="Menlo" panose="020B0609030804020204" pitchFamily="49" charset="0"/>
              </a:rPr>
              <a:t>: </a:t>
            </a:r>
            <a:r>
              <a:rPr lang="en-US" b="0">
                <a:solidFill>
                  <a:srgbClr val="098658"/>
                </a:solidFill>
                <a:effectLst/>
                <a:latin typeface="Menlo" panose="020B0609030804020204" pitchFamily="49" charset="0"/>
              </a:rPr>
              <a:t>0.95</a:t>
            </a:r>
            <a:r>
              <a:rPr lang="en-US" b="0">
                <a:solidFill>
                  <a:srgbClr val="000000"/>
                </a:solidFill>
                <a:effectLst/>
                <a:latin typeface="Menlo" panose="020B0609030804020204" pitchFamily="49" charset="0"/>
              </a:rPr>
              <a:t>,</a:t>
            </a:r>
          </a:p>
          <a:p>
            <a:r>
              <a:rPr lang="en-US" b="0">
                <a:solidFill>
                  <a:srgbClr val="0451A5"/>
                </a:solidFill>
                <a:effectLst/>
                <a:latin typeface="Menlo" panose="020B0609030804020204" pitchFamily="49" charset="0"/>
              </a:rPr>
              <a:t>"stop"</a:t>
            </a:r>
            <a:r>
              <a:rPr lang="en-US" b="0">
                <a:solidFill>
                  <a:srgbClr val="000000"/>
                </a:solidFill>
                <a:effectLst/>
                <a:latin typeface="Menlo" panose="020B0609030804020204" pitchFamily="49" charset="0"/>
              </a:rPr>
              <a:t>: </a:t>
            </a:r>
            <a:r>
              <a:rPr lang="en-US" b="0">
                <a:solidFill>
                  <a:srgbClr val="0000FF"/>
                </a:solidFill>
                <a:effectLst/>
                <a:latin typeface="Menlo" panose="020B0609030804020204" pitchFamily="49" charset="0"/>
              </a:rPr>
              <a:t>null</a:t>
            </a:r>
            <a:endParaRPr lang="en-US" b="0">
              <a:solidFill>
                <a:srgbClr val="000000"/>
              </a:solidFill>
              <a:effectLst/>
              <a:latin typeface="Menlo" panose="020B0609030804020204" pitchFamily="49" charset="0"/>
            </a:endParaRPr>
          </a:p>
          <a:p>
            <a:r>
              <a:rPr lang="en-US" b="0">
                <a:solidFill>
                  <a:srgbClr val="000000"/>
                </a:solidFill>
                <a:effectLst/>
                <a:latin typeface="Menlo" panose="020B0609030804020204" pitchFamily="49" charset="0"/>
              </a:rPr>
              <a:t>}</a:t>
            </a:r>
          </a:p>
        </p:txBody>
      </p:sp>
      <p:sp>
        <p:nvSpPr>
          <p:cNvPr id="6" name="TextBox 5">
            <a:extLst>
              <a:ext uri="{FF2B5EF4-FFF2-40B4-BE49-F238E27FC236}">
                <a16:creationId xmlns:a16="http://schemas.microsoft.com/office/drawing/2014/main" id="{770C86E9-02A3-5A00-0CFF-EDF66B41D44C}"/>
              </a:ext>
            </a:extLst>
          </p:cNvPr>
          <p:cNvSpPr txBox="1"/>
          <p:nvPr/>
        </p:nvSpPr>
        <p:spPr>
          <a:xfrm>
            <a:off x="588263" y="6099051"/>
            <a:ext cx="8181047" cy="461665"/>
          </a:xfrm>
          <a:prstGeom prst="rect">
            <a:avLst/>
          </a:prstGeom>
          <a:noFill/>
        </p:spPr>
        <p:txBody>
          <a:bodyPr wrap="square">
            <a:spAutoFit/>
          </a:bodyPr>
          <a:lstStyle/>
          <a:p>
            <a:r>
              <a:rPr lang="en-US" sz="2400">
                <a:hlinkClick r:id="rId3">
                  <a:extLst>
                    <a:ext uri="{A12FA001-AC4F-418D-AE19-62706E023703}">
                      <ahyp:hlinkClr xmlns:ahyp="http://schemas.microsoft.com/office/drawing/2018/hyperlinkcolor" val="tx"/>
                    </a:ext>
                  </a:extLst>
                </a:hlinkClick>
              </a:rPr>
              <a:t>https://github.com/pamelafox/python-openai-demos</a:t>
            </a:r>
            <a:endParaRPr lang="en-US" sz="2400"/>
          </a:p>
        </p:txBody>
      </p:sp>
    </p:spTree>
    <p:extLst>
      <p:ext uri="{BB962C8B-B14F-4D97-AF65-F5344CB8AC3E}">
        <p14:creationId xmlns:p14="http://schemas.microsoft.com/office/powerpoint/2010/main" val="2682104645"/>
      </p:ext>
    </p:extLst>
  </p:cSld>
  <p:clrMapOvr>
    <a:masterClrMapping/>
  </p:clrMapOvr>
  <p:transition>
    <p:fade/>
  </p:transition>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85372-CD8F-B374-CBC4-7E4DF6A7E8D9}"/>
              </a:ext>
            </a:extLst>
          </p:cNvPr>
          <p:cNvSpPr>
            <a:spLocks noGrp="1"/>
          </p:cNvSpPr>
          <p:nvPr>
            <p:ph type="title"/>
          </p:nvPr>
        </p:nvSpPr>
        <p:spPr/>
        <p:txBody>
          <a:bodyPr/>
          <a:lstStyle/>
          <a:p>
            <a:r>
              <a:rPr lang="en-US"/>
              <a:t>The limitations of LLMs</a:t>
            </a:r>
          </a:p>
        </p:txBody>
      </p:sp>
      <p:pic>
        <p:nvPicPr>
          <p:cNvPr id="4" name="Picture 3" descr="A screenshot of a computer&#10;&#10;Description automatically generated">
            <a:extLst>
              <a:ext uri="{FF2B5EF4-FFF2-40B4-BE49-F238E27FC236}">
                <a16:creationId xmlns:a16="http://schemas.microsoft.com/office/drawing/2014/main" id="{FA35325C-C4C4-74B2-F90A-03973B84A3B5}"/>
              </a:ext>
            </a:extLst>
          </p:cNvPr>
          <p:cNvPicPr>
            <a:picLocks noChangeAspect="1"/>
          </p:cNvPicPr>
          <p:nvPr/>
        </p:nvPicPr>
        <p:blipFill>
          <a:blip r:embed="rId2"/>
          <a:stretch>
            <a:fillRect/>
          </a:stretch>
        </p:blipFill>
        <p:spPr>
          <a:xfrm>
            <a:off x="980148" y="1638625"/>
            <a:ext cx="5597594" cy="2951922"/>
          </a:xfrm>
          <a:prstGeom prst="rect">
            <a:avLst/>
          </a:prstGeom>
          <a:ln>
            <a:solidFill>
              <a:schemeClr val="tx1">
                <a:lumMod val="50000"/>
                <a:lumOff val="50000"/>
              </a:schemeClr>
            </a:solidFill>
          </a:ln>
          <a:effectLst/>
        </p:spPr>
      </p:pic>
      <p:sp>
        <p:nvSpPr>
          <p:cNvPr id="5" name="TextBox 4">
            <a:extLst>
              <a:ext uri="{FF2B5EF4-FFF2-40B4-BE49-F238E27FC236}">
                <a16:creationId xmlns:a16="http://schemas.microsoft.com/office/drawing/2014/main" id="{142BFC27-F98E-6320-6F3A-E5F87A66BA7A}"/>
              </a:ext>
            </a:extLst>
          </p:cNvPr>
          <p:cNvSpPr txBox="1"/>
          <p:nvPr/>
        </p:nvSpPr>
        <p:spPr>
          <a:xfrm>
            <a:off x="6840627" y="1793787"/>
            <a:ext cx="3273368" cy="307777"/>
          </a:xfrm>
          <a:prstGeom prst="rect">
            <a:avLst/>
          </a:prstGeom>
          <a:noFill/>
        </p:spPr>
        <p:txBody>
          <a:bodyPr wrap="square" lIns="0" tIns="0" rIns="0" bIns="0" rtlCol="0">
            <a:spAutoFit/>
          </a:bodyPr>
          <a:lstStyle/>
          <a:p>
            <a:pPr algn="l"/>
            <a:r>
              <a:rPr lang="en-US" sz="2000"/>
              <a:t>Outdated public knowledge</a:t>
            </a:r>
          </a:p>
        </p:txBody>
      </p:sp>
      <p:pic>
        <p:nvPicPr>
          <p:cNvPr id="6" name="Picture 5" descr="A screenshot of a chat&#10;&#10;Description automatically generated">
            <a:extLst>
              <a:ext uri="{FF2B5EF4-FFF2-40B4-BE49-F238E27FC236}">
                <a16:creationId xmlns:a16="http://schemas.microsoft.com/office/drawing/2014/main" id="{7DA938E5-DADD-6D71-7A04-BDE9370D90DC}"/>
              </a:ext>
            </a:extLst>
          </p:cNvPr>
          <p:cNvPicPr>
            <a:picLocks noChangeAspect="1"/>
          </p:cNvPicPr>
          <p:nvPr/>
        </p:nvPicPr>
        <p:blipFill>
          <a:blip r:embed="rId3"/>
          <a:stretch>
            <a:fillRect/>
          </a:stretch>
        </p:blipFill>
        <p:spPr>
          <a:xfrm>
            <a:off x="4253198" y="3165614"/>
            <a:ext cx="6695038" cy="3235186"/>
          </a:xfrm>
          <a:prstGeom prst="rect">
            <a:avLst/>
          </a:prstGeom>
          <a:ln>
            <a:solidFill>
              <a:schemeClr val="tx1">
                <a:lumMod val="50000"/>
                <a:lumOff val="50000"/>
              </a:schemeClr>
            </a:solidFill>
          </a:ln>
          <a:effectLst/>
        </p:spPr>
      </p:pic>
      <p:sp>
        <p:nvSpPr>
          <p:cNvPr id="7" name="TextBox 6">
            <a:extLst>
              <a:ext uri="{FF2B5EF4-FFF2-40B4-BE49-F238E27FC236}">
                <a16:creationId xmlns:a16="http://schemas.microsoft.com/office/drawing/2014/main" id="{9D2599D5-A292-A0F5-A911-23B17BEFFF2C}"/>
              </a:ext>
            </a:extLst>
          </p:cNvPr>
          <p:cNvSpPr txBox="1"/>
          <p:nvPr/>
        </p:nvSpPr>
        <p:spPr>
          <a:xfrm>
            <a:off x="1549674" y="5103911"/>
            <a:ext cx="2703524" cy="307777"/>
          </a:xfrm>
          <a:prstGeom prst="rect">
            <a:avLst/>
          </a:prstGeom>
          <a:noFill/>
        </p:spPr>
        <p:txBody>
          <a:bodyPr wrap="square" lIns="0" tIns="0" rIns="0" bIns="0" rtlCol="0">
            <a:spAutoFit/>
          </a:bodyPr>
          <a:lstStyle/>
          <a:p>
            <a:pPr algn="l"/>
            <a:r>
              <a:rPr lang="en-US" sz="2000"/>
              <a:t>No internal knowledge</a:t>
            </a:r>
          </a:p>
        </p:txBody>
      </p:sp>
    </p:spTree>
    <p:extLst>
      <p:ext uri="{BB962C8B-B14F-4D97-AF65-F5344CB8AC3E}">
        <p14:creationId xmlns:p14="http://schemas.microsoft.com/office/powerpoint/2010/main" val="122704476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EB628-F4A4-4E21-DE13-764CE4C371A7}"/>
              </a:ext>
            </a:extLst>
          </p:cNvPr>
          <p:cNvSpPr>
            <a:spLocks noGrp="1"/>
          </p:cNvSpPr>
          <p:nvPr>
            <p:ph type="title"/>
          </p:nvPr>
        </p:nvSpPr>
        <p:spPr/>
        <p:txBody>
          <a:bodyPr/>
          <a:lstStyle/>
          <a:p>
            <a:r>
              <a:rPr lang="en-US"/>
              <a:t>Integrating domain knowledge</a:t>
            </a:r>
          </a:p>
        </p:txBody>
      </p:sp>
      <p:sp>
        <p:nvSpPr>
          <p:cNvPr id="5" name="Rounded Rectangle 299">
            <a:extLst>
              <a:ext uri="{FF2B5EF4-FFF2-40B4-BE49-F238E27FC236}">
                <a16:creationId xmlns:a16="http://schemas.microsoft.com/office/drawing/2014/main" id="{CEFA74BB-4BB4-04B1-427D-8B6AD8EE1B58}"/>
              </a:ext>
              <a:ext uri="{C183D7F6-B498-43B3-948B-1728B52AA6E4}">
                <adec:decorative xmlns:adec="http://schemas.microsoft.com/office/drawing/2017/decorative" val="1"/>
              </a:ext>
            </a:extLst>
          </p:cNvPr>
          <p:cNvSpPr/>
          <p:nvPr/>
        </p:nvSpPr>
        <p:spPr bwMode="auto">
          <a:xfrm>
            <a:off x="590561" y="2019300"/>
            <a:ext cx="3291840" cy="3931920"/>
          </a:xfrm>
          <a:prstGeom prst="roundRect">
            <a:avLst>
              <a:gd name="adj" fmla="val 2893"/>
            </a:avLst>
          </a:prstGeom>
          <a:solidFill>
            <a:srgbClr val="2454C3"/>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2F2F2"/>
              </a:solidFill>
              <a:latin typeface="Segoe UI"/>
              <a:cs typeface="Segoe UI" pitchFamily="34" charset="0"/>
            </a:endParaRPr>
          </a:p>
        </p:txBody>
      </p:sp>
      <p:sp>
        <p:nvSpPr>
          <p:cNvPr id="8" name="TextBox 7">
            <a:extLst>
              <a:ext uri="{FF2B5EF4-FFF2-40B4-BE49-F238E27FC236}">
                <a16:creationId xmlns:a16="http://schemas.microsoft.com/office/drawing/2014/main" id="{E2D70E4D-04F6-5532-A2A8-4DE368953321}"/>
              </a:ext>
            </a:extLst>
          </p:cNvPr>
          <p:cNvSpPr txBox="1"/>
          <p:nvPr/>
        </p:nvSpPr>
        <p:spPr>
          <a:xfrm>
            <a:off x="582811" y="3430983"/>
            <a:ext cx="3291840" cy="664797"/>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2400">
                <a:latin typeface="Segoe UI Semibold"/>
              </a:rPr>
              <a:t>Fine</a:t>
            </a:r>
            <a:br>
              <a:rPr lang="en-US" sz="2400">
                <a:latin typeface="Segoe UI Semibold"/>
              </a:rPr>
            </a:br>
            <a:r>
              <a:rPr lang="en-US" sz="2400">
                <a:latin typeface="Segoe UI Semibold"/>
              </a:rPr>
              <a:t>tuning</a:t>
            </a:r>
          </a:p>
        </p:txBody>
      </p:sp>
      <p:sp>
        <p:nvSpPr>
          <p:cNvPr id="11" name="TextBox 10">
            <a:extLst>
              <a:ext uri="{FF2B5EF4-FFF2-40B4-BE49-F238E27FC236}">
                <a16:creationId xmlns:a16="http://schemas.microsoft.com/office/drawing/2014/main" id="{759E6AA4-622A-A8A1-CC37-0EC61B518638}"/>
              </a:ext>
            </a:extLst>
          </p:cNvPr>
          <p:cNvSpPr txBox="1"/>
          <p:nvPr/>
        </p:nvSpPr>
        <p:spPr>
          <a:xfrm>
            <a:off x="582811" y="4289819"/>
            <a:ext cx="3291840" cy="498598"/>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1800"/>
              <a:t>Learn new skills</a:t>
            </a:r>
          </a:p>
          <a:p>
            <a:pPr lvl="0" algn="ctr" defTabSz="932304" fontAlgn="base">
              <a:lnSpc>
                <a:spcPct val="90000"/>
              </a:lnSpc>
              <a:spcBef>
                <a:spcPct val="0"/>
              </a:spcBef>
              <a:spcAft>
                <a:spcPct val="0"/>
              </a:spcAft>
              <a:defRPr/>
            </a:pPr>
            <a:r>
              <a:rPr lang="en-US" sz="1800"/>
              <a:t>(permanently)</a:t>
            </a:r>
          </a:p>
        </p:txBody>
      </p:sp>
      <p:grpSp>
        <p:nvGrpSpPr>
          <p:cNvPr id="21" name="Group 20">
            <a:extLst>
              <a:ext uri="{FF2B5EF4-FFF2-40B4-BE49-F238E27FC236}">
                <a16:creationId xmlns:a16="http://schemas.microsoft.com/office/drawing/2014/main" id="{F2B33872-F80E-77DC-1372-DC3C8E8032D9}"/>
              </a:ext>
            </a:extLst>
          </p:cNvPr>
          <p:cNvGrpSpPr/>
          <p:nvPr/>
        </p:nvGrpSpPr>
        <p:grpSpPr>
          <a:xfrm>
            <a:off x="8309600" y="2019300"/>
            <a:ext cx="3299589" cy="3931920"/>
            <a:chOff x="8309600" y="2019300"/>
            <a:chExt cx="3299589" cy="3931920"/>
          </a:xfrm>
        </p:grpSpPr>
        <p:sp>
          <p:nvSpPr>
            <p:cNvPr id="6" name="Rounded Rectangle 300">
              <a:extLst>
                <a:ext uri="{FF2B5EF4-FFF2-40B4-BE49-F238E27FC236}">
                  <a16:creationId xmlns:a16="http://schemas.microsoft.com/office/drawing/2014/main" id="{E4DCDC2E-E057-304A-7122-9E9ED03D4304}"/>
                </a:ext>
                <a:ext uri="{C183D7F6-B498-43B3-948B-1728B52AA6E4}">
                  <adec:decorative xmlns:adec="http://schemas.microsoft.com/office/drawing/2017/decorative" val="1"/>
                </a:ext>
              </a:extLst>
            </p:cNvPr>
            <p:cNvSpPr/>
            <p:nvPr/>
          </p:nvSpPr>
          <p:spPr bwMode="auto">
            <a:xfrm>
              <a:off x="8317349" y="2019300"/>
              <a:ext cx="3291840" cy="3931920"/>
            </a:xfrm>
            <a:prstGeom prst="roundRect">
              <a:avLst>
                <a:gd name="adj" fmla="val 2707"/>
              </a:avLst>
            </a:prstGeom>
            <a:solidFill>
              <a:srgbClr val="2454C3"/>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2F2F2"/>
                </a:solidFill>
                <a:latin typeface="Segoe UI"/>
                <a:cs typeface="Segoe UI" pitchFamily="34" charset="0"/>
              </a:endParaRPr>
            </a:p>
          </p:txBody>
        </p:sp>
        <p:sp>
          <p:nvSpPr>
            <p:cNvPr id="9" name="TextBox 8">
              <a:extLst>
                <a:ext uri="{FF2B5EF4-FFF2-40B4-BE49-F238E27FC236}">
                  <a16:creationId xmlns:a16="http://schemas.microsoft.com/office/drawing/2014/main" id="{1285C98B-FD8F-0F35-E7C7-58A7B3484656}"/>
                </a:ext>
              </a:extLst>
            </p:cNvPr>
            <p:cNvSpPr txBox="1"/>
            <p:nvPr/>
          </p:nvSpPr>
          <p:spPr>
            <a:xfrm>
              <a:off x="8317349" y="3407712"/>
              <a:ext cx="3291840" cy="997196"/>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2400">
                  <a:latin typeface="Segoe UI Semibold"/>
                </a:rPr>
                <a:t>Retrieval</a:t>
              </a:r>
              <a:br>
                <a:rPr lang="en-US" sz="2400">
                  <a:latin typeface="Segoe UI Semibold"/>
                </a:rPr>
              </a:br>
              <a:r>
                <a:rPr lang="en-US" sz="2400">
                  <a:latin typeface="Segoe UI Semibold"/>
                </a:rPr>
                <a:t>Augmented</a:t>
              </a:r>
            </a:p>
            <a:p>
              <a:pPr lvl="0" algn="ctr" defTabSz="932304" fontAlgn="base">
                <a:lnSpc>
                  <a:spcPct val="90000"/>
                </a:lnSpc>
                <a:spcBef>
                  <a:spcPct val="0"/>
                </a:spcBef>
                <a:spcAft>
                  <a:spcPct val="0"/>
                </a:spcAft>
                <a:defRPr/>
              </a:pPr>
              <a:r>
                <a:rPr lang="en-US" sz="2400">
                  <a:latin typeface="Segoe UI Semibold"/>
                </a:rPr>
                <a:t>Generation</a:t>
              </a:r>
            </a:p>
          </p:txBody>
        </p:sp>
        <p:sp>
          <p:nvSpPr>
            <p:cNvPr id="12" name="TextBox 11">
              <a:extLst>
                <a:ext uri="{FF2B5EF4-FFF2-40B4-BE49-F238E27FC236}">
                  <a16:creationId xmlns:a16="http://schemas.microsoft.com/office/drawing/2014/main" id="{01D74813-CDD7-1453-A136-394CE246F6D1}"/>
                </a:ext>
              </a:extLst>
            </p:cNvPr>
            <p:cNvSpPr txBox="1"/>
            <p:nvPr/>
          </p:nvSpPr>
          <p:spPr>
            <a:xfrm>
              <a:off x="8309600" y="4556206"/>
              <a:ext cx="3291840" cy="498598"/>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1800"/>
                <a:t>Learn new facts</a:t>
              </a:r>
            </a:p>
            <a:p>
              <a:pPr lvl="0" algn="ctr" defTabSz="932304" fontAlgn="base">
                <a:lnSpc>
                  <a:spcPct val="90000"/>
                </a:lnSpc>
                <a:spcBef>
                  <a:spcPct val="0"/>
                </a:spcBef>
                <a:spcAft>
                  <a:spcPct val="0"/>
                </a:spcAft>
                <a:defRPr/>
              </a:pPr>
              <a:r>
                <a:rPr lang="en-US" sz="1800"/>
                <a:t>(temporarily)</a:t>
              </a:r>
            </a:p>
          </p:txBody>
        </p:sp>
        <p:sp>
          <p:nvSpPr>
            <p:cNvPr id="14" name="Graphic 16">
              <a:extLst>
                <a:ext uri="{FF2B5EF4-FFF2-40B4-BE49-F238E27FC236}">
                  <a16:creationId xmlns:a16="http://schemas.microsoft.com/office/drawing/2014/main" id="{94491569-7471-7F28-A5CE-73CE5999CE43}"/>
                </a:ext>
              </a:extLst>
            </p:cNvPr>
            <p:cNvSpPr/>
            <p:nvPr/>
          </p:nvSpPr>
          <p:spPr>
            <a:xfrm>
              <a:off x="9754679" y="2533788"/>
              <a:ext cx="463532" cy="486709"/>
            </a:xfrm>
            <a:custGeom>
              <a:avLst/>
              <a:gdLst>
                <a:gd name="connsiteX0" fmla="*/ 57942 w 463532"/>
                <a:gd name="connsiteY0" fmla="*/ 0 h 486709"/>
                <a:gd name="connsiteX1" fmla="*/ 0 w 463532"/>
                <a:gd name="connsiteY1" fmla="*/ 57942 h 486709"/>
                <a:gd name="connsiteX2" fmla="*/ 0 w 463532"/>
                <a:gd name="connsiteY2" fmla="*/ 405591 h 486709"/>
                <a:gd name="connsiteX3" fmla="*/ 57942 w 463532"/>
                <a:gd name="connsiteY3" fmla="*/ 463533 h 486709"/>
                <a:gd name="connsiteX4" fmla="*/ 227363 w 463532"/>
                <a:gd name="connsiteY4" fmla="*/ 463533 h 486709"/>
                <a:gd name="connsiteX5" fmla="*/ 202378 w 463532"/>
                <a:gd name="connsiteY5" fmla="*/ 428768 h 486709"/>
                <a:gd name="connsiteX6" fmla="*/ 57942 w 463532"/>
                <a:gd name="connsiteY6" fmla="*/ 428768 h 486709"/>
                <a:gd name="connsiteX7" fmla="*/ 34765 w 463532"/>
                <a:gd name="connsiteY7" fmla="*/ 405591 h 486709"/>
                <a:gd name="connsiteX8" fmla="*/ 192667 w 463532"/>
                <a:gd name="connsiteY8" fmla="*/ 405591 h 486709"/>
                <a:gd name="connsiteX9" fmla="*/ 289548 w 463532"/>
                <a:gd name="connsiteY9" fmla="*/ 215844 h 486709"/>
                <a:gd name="connsiteX10" fmla="*/ 382414 w 463532"/>
                <a:gd name="connsiteY10" fmla="*/ 215844 h 486709"/>
                <a:gd name="connsiteX11" fmla="*/ 382414 w 463532"/>
                <a:gd name="connsiteY11" fmla="*/ 57942 h 486709"/>
                <a:gd name="connsiteX12" fmla="*/ 324473 w 463532"/>
                <a:gd name="connsiteY12" fmla="*/ 0 h 486709"/>
                <a:gd name="connsiteX13" fmla="*/ 57942 w 463532"/>
                <a:gd name="connsiteY13" fmla="*/ 0 h 486709"/>
                <a:gd name="connsiteX14" fmla="*/ 92707 w 463532"/>
                <a:gd name="connsiteY14" fmla="*/ 69530 h 486709"/>
                <a:gd name="connsiteX15" fmla="*/ 278120 w 463532"/>
                <a:gd name="connsiteY15" fmla="*/ 69530 h 486709"/>
                <a:gd name="connsiteX16" fmla="*/ 301296 w 463532"/>
                <a:gd name="connsiteY16" fmla="*/ 92707 h 486709"/>
                <a:gd name="connsiteX17" fmla="*/ 301296 w 463532"/>
                <a:gd name="connsiteY17" fmla="*/ 115883 h 486709"/>
                <a:gd name="connsiteX18" fmla="*/ 278120 w 463532"/>
                <a:gd name="connsiteY18" fmla="*/ 139060 h 486709"/>
                <a:gd name="connsiteX19" fmla="*/ 92707 w 463532"/>
                <a:gd name="connsiteY19" fmla="*/ 139060 h 486709"/>
                <a:gd name="connsiteX20" fmla="*/ 69530 w 463532"/>
                <a:gd name="connsiteY20" fmla="*/ 115883 h 486709"/>
                <a:gd name="connsiteX21" fmla="*/ 69530 w 463532"/>
                <a:gd name="connsiteY21" fmla="*/ 92707 h 486709"/>
                <a:gd name="connsiteX22" fmla="*/ 92707 w 463532"/>
                <a:gd name="connsiteY22" fmla="*/ 69530 h 486709"/>
                <a:gd name="connsiteX23" fmla="*/ 463533 w 463532"/>
                <a:gd name="connsiteY23" fmla="*/ 359238 h 486709"/>
                <a:gd name="connsiteX24" fmla="*/ 336061 w 463532"/>
                <a:gd name="connsiteY24" fmla="*/ 231766 h 486709"/>
                <a:gd name="connsiteX25" fmla="*/ 208590 w 463532"/>
                <a:gd name="connsiteY25" fmla="*/ 359238 h 486709"/>
                <a:gd name="connsiteX26" fmla="*/ 336061 w 463532"/>
                <a:gd name="connsiteY26" fmla="*/ 486709 h 486709"/>
                <a:gd name="connsiteX27" fmla="*/ 463533 w 463532"/>
                <a:gd name="connsiteY27" fmla="*/ 359238 h 486709"/>
                <a:gd name="connsiteX28" fmla="*/ 347649 w 463532"/>
                <a:gd name="connsiteY28" fmla="*/ 370826 h 486709"/>
                <a:gd name="connsiteX29" fmla="*/ 347673 w 463532"/>
                <a:gd name="connsiteY29" fmla="*/ 428837 h 486709"/>
                <a:gd name="connsiteX30" fmla="*/ 336084 w 463532"/>
                <a:gd name="connsiteY30" fmla="*/ 440425 h 486709"/>
                <a:gd name="connsiteX31" fmla="*/ 324496 w 463532"/>
                <a:gd name="connsiteY31" fmla="*/ 428837 h 486709"/>
                <a:gd name="connsiteX32" fmla="*/ 324496 w 463532"/>
                <a:gd name="connsiteY32" fmla="*/ 370826 h 486709"/>
                <a:gd name="connsiteX33" fmla="*/ 266439 w 463532"/>
                <a:gd name="connsiteY33" fmla="*/ 370826 h 486709"/>
                <a:gd name="connsiteX34" fmla="*/ 254850 w 463532"/>
                <a:gd name="connsiteY34" fmla="*/ 359238 h 486709"/>
                <a:gd name="connsiteX35" fmla="*/ 266439 w 463532"/>
                <a:gd name="connsiteY35" fmla="*/ 347649 h 486709"/>
                <a:gd name="connsiteX36" fmla="*/ 324473 w 463532"/>
                <a:gd name="connsiteY36" fmla="*/ 347649 h 486709"/>
                <a:gd name="connsiteX37" fmla="*/ 324473 w 463532"/>
                <a:gd name="connsiteY37" fmla="*/ 289708 h 486709"/>
                <a:gd name="connsiteX38" fmla="*/ 336061 w 463532"/>
                <a:gd name="connsiteY38" fmla="*/ 278120 h 486709"/>
                <a:gd name="connsiteX39" fmla="*/ 347649 w 463532"/>
                <a:gd name="connsiteY39" fmla="*/ 289708 h 486709"/>
                <a:gd name="connsiteX40" fmla="*/ 347649 w 463532"/>
                <a:gd name="connsiteY40" fmla="*/ 347649 h 486709"/>
                <a:gd name="connsiteX41" fmla="*/ 405660 w 463532"/>
                <a:gd name="connsiteY41" fmla="*/ 347649 h 486709"/>
                <a:gd name="connsiteX42" fmla="*/ 417249 w 463532"/>
                <a:gd name="connsiteY42" fmla="*/ 359238 h 486709"/>
                <a:gd name="connsiteX43" fmla="*/ 405660 w 463532"/>
                <a:gd name="connsiteY43" fmla="*/ 370826 h 486709"/>
                <a:gd name="connsiteX44" fmla="*/ 347673 w 463532"/>
                <a:gd name="connsiteY44" fmla="*/ 370826 h 48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63532" h="486709">
                  <a:moveTo>
                    <a:pt x="57942" y="0"/>
                  </a:moveTo>
                  <a:cubicBezTo>
                    <a:pt x="25941" y="0"/>
                    <a:pt x="0" y="25941"/>
                    <a:pt x="0" y="57942"/>
                  </a:cubicBezTo>
                  <a:lnTo>
                    <a:pt x="0" y="405591"/>
                  </a:lnTo>
                  <a:cubicBezTo>
                    <a:pt x="0" y="437591"/>
                    <a:pt x="25941" y="463533"/>
                    <a:pt x="57942" y="463533"/>
                  </a:cubicBezTo>
                  <a:lnTo>
                    <a:pt x="227363" y="463533"/>
                  </a:lnTo>
                  <a:cubicBezTo>
                    <a:pt x="217427" y="453189"/>
                    <a:pt x="209014" y="441482"/>
                    <a:pt x="202378" y="428768"/>
                  </a:cubicBezTo>
                  <a:lnTo>
                    <a:pt x="57942" y="428768"/>
                  </a:lnTo>
                  <a:cubicBezTo>
                    <a:pt x="45142" y="428768"/>
                    <a:pt x="34765" y="418391"/>
                    <a:pt x="34765" y="405591"/>
                  </a:cubicBezTo>
                  <a:lnTo>
                    <a:pt x="192667" y="405591"/>
                  </a:lnTo>
                  <a:cubicBezTo>
                    <a:pt x="167022" y="326440"/>
                    <a:pt x="210397" y="241489"/>
                    <a:pt x="289548" y="215844"/>
                  </a:cubicBezTo>
                  <a:cubicBezTo>
                    <a:pt x="319731" y="206066"/>
                    <a:pt x="352231" y="206066"/>
                    <a:pt x="382414" y="215844"/>
                  </a:cubicBezTo>
                  <a:lnTo>
                    <a:pt x="382414" y="57942"/>
                  </a:lnTo>
                  <a:cubicBezTo>
                    <a:pt x="382414" y="25941"/>
                    <a:pt x="356473" y="0"/>
                    <a:pt x="324473" y="0"/>
                  </a:cubicBezTo>
                  <a:lnTo>
                    <a:pt x="57942" y="0"/>
                  </a:lnTo>
                  <a:close/>
                  <a:moveTo>
                    <a:pt x="92707" y="69530"/>
                  </a:moveTo>
                  <a:lnTo>
                    <a:pt x="278120" y="69530"/>
                  </a:lnTo>
                  <a:cubicBezTo>
                    <a:pt x="290920" y="69530"/>
                    <a:pt x="301296" y="79907"/>
                    <a:pt x="301296" y="92707"/>
                  </a:cubicBezTo>
                  <a:lnTo>
                    <a:pt x="301296" y="115883"/>
                  </a:lnTo>
                  <a:cubicBezTo>
                    <a:pt x="301296" y="128683"/>
                    <a:pt x="290920" y="139060"/>
                    <a:pt x="278120" y="139060"/>
                  </a:cubicBezTo>
                  <a:lnTo>
                    <a:pt x="92707" y="139060"/>
                  </a:lnTo>
                  <a:cubicBezTo>
                    <a:pt x="79907" y="139060"/>
                    <a:pt x="69530" y="128683"/>
                    <a:pt x="69530" y="115883"/>
                  </a:cubicBezTo>
                  <a:lnTo>
                    <a:pt x="69530" y="92707"/>
                  </a:lnTo>
                  <a:cubicBezTo>
                    <a:pt x="69530" y="79907"/>
                    <a:pt x="79907" y="69530"/>
                    <a:pt x="92707" y="69530"/>
                  </a:cubicBezTo>
                  <a:close/>
                  <a:moveTo>
                    <a:pt x="463533" y="359238"/>
                  </a:moveTo>
                  <a:cubicBezTo>
                    <a:pt x="463533" y="288836"/>
                    <a:pt x="406462" y="231766"/>
                    <a:pt x="336061" y="231766"/>
                  </a:cubicBezTo>
                  <a:cubicBezTo>
                    <a:pt x="265660" y="231766"/>
                    <a:pt x="208590" y="288836"/>
                    <a:pt x="208590" y="359238"/>
                  </a:cubicBezTo>
                  <a:cubicBezTo>
                    <a:pt x="208590" y="429639"/>
                    <a:pt x="265660" y="486709"/>
                    <a:pt x="336061" y="486709"/>
                  </a:cubicBezTo>
                  <a:cubicBezTo>
                    <a:pt x="406462" y="486709"/>
                    <a:pt x="463533" y="429639"/>
                    <a:pt x="463533" y="359238"/>
                  </a:cubicBezTo>
                  <a:close/>
                  <a:moveTo>
                    <a:pt x="347649" y="370826"/>
                  </a:moveTo>
                  <a:lnTo>
                    <a:pt x="347673" y="428837"/>
                  </a:lnTo>
                  <a:cubicBezTo>
                    <a:pt x="347673" y="435236"/>
                    <a:pt x="342483" y="440425"/>
                    <a:pt x="336084" y="440425"/>
                  </a:cubicBezTo>
                  <a:cubicBezTo>
                    <a:pt x="329685" y="440425"/>
                    <a:pt x="324496" y="435236"/>
                    <a:pt x="324496" y="428837"/>
                  </a:cubicBezTo>
                  <a:lnTo>
                    <a:pt x="324496" y="370826"/>
                  </a:lnTo>
                  <a:lnTo>
                    <a:pt x="266439" y="370826"/>
                  </a:lnTo>
                  <a:cubicBezTo>
                    <a:pt x="260039" y="370826"/>
                    <a:pt x="254850" y="365637"/>
                    <a:pt x="254850" y="359238"/>
                  </a:cubicBezTo>
                  <a:cubicBezTo>
                    <a:pt x="254850" y="352839"/>
                    <a:pt x="260039" y="347649"/>
                    <a:pt x="266439" y="347649"/>
                  </a:cubicBezTo>
                  <a:lnTo>
                    <a:pt x="324473" y="347649"/>
                  </a:lnTo>
                  <a:lnTo>
                    <a:pt x="324473" y="289708"/>
                  </a:lnTo>
                  <a:cubicBezTo>
                    <a:pt x="324473" y="283309"/>
                    <a:pt x="329662" y="278120"/>
                    <a:pt x="336061" y="278120"/>
                  </a:cubicBezTo>
                  <a:cubicBezTo>
                    <a:pt x="342460" y="278120"/>
                    <a:pt x="347649" y="283309"/>
                    <a:pt x="347649" y="289708"/>
                  </a:cubicBezTo>
                  <a:lnTo>
                    <a:pt x="347649" y="347649"/>
                  </a:lnTo>
                  <a:lnTo>
                    <a:pt x="405660" y="347649"/>
                  </a:lnTo>
                  <a:cubicBezTo>
                    <a:pt x="412060" y="347649"/>
                    <a:pt x="417249" y="352839"/>
                    <a:pt x="417249" y="359238"/>
                  </a:cubicBezTo>
                  <a:cubicBezTo>
                    <a:pt x="417249" y="365637"/>
                    <a:pt x="412060" y="370826"/>
                    <a:pt x="405660" y="370826"/>
                  </a:cubicBezTo>
                  <a:lnTo>
                    <a:pt x="347673" y="370826"/>
                  </a:lnTo>
                  <a:close/>
                </a:path>
              </a:pathLst>
            </a:custGeom>
            <a:solidFill>
              <a:schemeClr val="tx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mj-lt"/>
                <a:cs typeface="Segoe UI" pitchFamily="34" charset="0"/>
              </a:endParaRPr>
            </a:p>
          </p:txBody>
        </p:sp>
      </p:grpSp>
      <p:sp>
        <p:nvSpPr>
          <p:cNvPr id="15" name="Graphic 18">
            <a:extLst>
              <a:ext uri="{FF2B5EF4-FFF2-40B4-BE49-F238E27FC236}">
                <a16:creationId xmlns:a16="http://schemas.microsoft.com/office/drawing/2014/main" id="{465F82BC-8C5B-4B15-0176-CF7457DD994B}"/>
              </a:ext>
            </a:extLst>
          </p:cNvPr>
          <p:cNvSpPr/>
          <p:nvPr/>
        </p:nvSpPr>
        <p:spPr>
          <a:xfrm>
            <a:off x="1996965" y="2557197"/>
            <a:ext cx="463532" cy="463300"/>
          </a:xfrm>
          <a:custGeom>
            <a:avLst/>
            <a:gdLst>
              <a:gd name="connsiteX0" fmla="*/ 188658 w 463532"/>
              <a:gd name="connsiteY0" fmla="*/ 0 h 463300"/>
              <a:gd name="connsiteX1" fmla="*/ 214384 w 463532"/>
              <a:gd name="connsiteY1" fmla="*/ 32702 h 463300"/>
              <a:gd name="connsiteX2" fmla="*/ 214384 w 463532"/>
              <a:gd name="connsiteY2" fmla="*/ 133127 h 463300"/>
              <a:gd name="connsiteX3" fmla="*/ 193641 w 463532"/>
              <a:gd name="connsiteY3" fmla="*/ 133127 h 463300"/>
              <a:gd name="connsiteX4" fmla="*/ 133288 w 463532"/>
              <a:gd name="connsiteY4" fmla="*/ 107538 h 463300"/>
              <a:gd name="connsiteX5" fmla="*/ 107699 w 463532"/>
              <a:gd name="connsiteY5" fmla="*/ 167891 h 463300"/>
              <a:gd name="connsiteX6" fmla="*/ 168053 w 463532"/>
              <a:gd name="connsiteY6" fmla="*/ 193478 h 463300"/>
              <a:gd name="connsiteX7" fmla="*/ 193641 w 463532"/>
              <a:gd name="connsiteY7" fmla="*/ 167891 h 463300"/>
              <a:gd name="connsiteX8" fmla="*/ 214384 w 463532"/>
              <a:gd name="connsiteY8" fmla="*/ 167891 h 463300"/>
              <a:gd name="connsiteX9" fmla="*/ 214384 w 463532"/>
              <a:gd name="connsiteY9" fmla="*/ 420470 h 463300"/>
              <a:gd name="connsiteX10" fmla="*/ 196236 w 463532"/>
              <a:gd name="connsiteY10" fmla="*/ 454308 h 463300"/>
              <a:gd name="connsiteX11" fmla="*/ 160081 w 463532"/>
              <a:gd name="connsiteY11" fmla="*/ 463301 h 463300"/>
              <a:gd name="connsiteX12" fmla="*/ 82300 w 463532"/>
              <a:gd name="connsiteY12" fmla="*/ 424642 h 463300"/>
              <a:gd name="connsiteX13" fmla="*/ 58660 w 463532"/>
              <a:gd name="connsiteY13" fmla="*/ 375114 h 463300"/>
              <a:gd name="connsiteX14" fmla="*/ 29249 w 463532"/>
              <a:gd name="connsiteY14" fmla="*/ 359122 h 463300"/>
              <a:gd name="connsiteX15" fmla="*/ 0 w 463532"/>
              <a:gd name="connsiteY15" fmla="*/ 288781 h 463300"/>
              <a:gd name="connsiteX16" fmla="*/ 4404 w 463532"/>
              <a:gd name="connsiteY16" fmla="*/ 243216 h 463300"/>
              <a:gd name="connsiteX17" fmla="*/ 101977 w 463532"/>
              <a:gd name="connsiteY17" fmla="*/ 243216 h 463300"/>
              <a:gd name="connsiteX18" fmla="*/ 132918 w 463532"/>
              <a:gd name="connsiteY18" fmla="*/ 269892 h 463300"/>
              <a:gd name="connsiteX19" fmla="*/ 107805 w 463532"/>
              <a:gd name="connsiteY19" fmla="*/ 330445 h 463300"/>
              <a:gd name="connsiteX20" fmla="*/ 168358 w 463532"/>
              <a:gd name="connsiteY20" fmla="*/ 355557 h 463300"/>
              <a:gd name="connsiteX21" fmla="*/ 193472 w 463532"/>
              <a:gd name="connsiteY21" fmla="*/ 295004 h 463300"/>
              <a:gd name="connsiteX22" fmla="*/ 167845 w 463532"/>
              <a:gd name="connsiteY22" fmla="*/ 269683 h 463300"/>
              <a:gd name="connsiteX23" fmla="*/ 101977 w 463532"/>
              <a:gd name="connsiteY23" fmla="*/ 208451 h 463300"/>
              <a:gd name="connsiteX24" fmla="*/ 24104 w 463532"/>
              <a:gd name="connsiteY24" fmla="*/ 208451 h 463300"/>
              <a:gd name="connsiteX25" fmla="*/ 35576 w 463532"/>
              <a:gd name="connsiteY25" fmla="*/ 201451 h 463300"/>
              <a:gd name="connsiteX26" fmla="*/ 31451 w 463532"/>
              <a:gd name="connsiteY26" fmla="*/ 175331 h 463300"/>
              <a:gd name="connsiteX27" fmla="*/ 38288 w 463532"/>
              <a:gd name="connsiteY27" fmla="*/ 124783 h 463300"/>
              <a:gd name="connsiteX28" fmla="*/ 62345 w 463532"/>
              <a:gd name="connsiteY28" fmla="*/ 83668 h 463300"/>
              <a:gd name="connsiteX29" fmla="*/ 87747 w 463532"/>
              <a:gd name="connsiteY29" fmla="*/ 70526 h 463300"/>
              <a:gd name="connsiteX30" fmla="*/ 119105 w 463532"/>
              <a:gd name="connsiteY30" fmla="*/ 23316 h 463300"/>
              <a:gd name="connsiteX31" fmla="*/ 188635 w 463532"/>
              <a:gd name="connsiteY31" fmla="*/ 0 h 463300"/>
              <a:gd name="connsiteX32" fmla="*/ 249149 w 463532"/>
              <a:gd name="connsiteY32" fmla="*/ 347510 h 463300"/>
              <a:gd name="connsiteX33" fmla="*/ 287390 w 463532"/>
              <a:gd name="connsiteY33" fmla="*/ 347510 h 463300"/>
              <a:gd name="connsiteX34" fmla="*/ 353444 w 463532"/>
              <a:gd name="connsiteY34" fmla="*/ 281457 h 463300"/>
              <a:gd name="connsiteX35" fmla="*/ 353444 w 463532"/>
              <a:gd name="connsiteY35" fmla="*/ 239855 h 463300"/>
              <a:gd name="connsiteX36" fmla="*/ 379031 w 463532"/>
              <a:gd name="connsiteY36" fmla="*/ 179502 h 463300"/>
              <a:gd name="connsiteX37" fmla="*/ 318679 w 463532"/>
              <a:gd name="connsiteY37" fmla="*/ 153914 h 463300"/>
              <a:gd name="connsiteX38" fmla="*/ 293092 w 463532"/>
              <a:gd name="connsiteY38" fmla="*/ 214266 h 463300"/>
              <a:gd name="connsiteX39" fmla="*/ 318679 w 463532"/>
              <a:gd name="connsiteY39" fmla="*/ 239855 h 463300"/>
              <a:gd name="connsiteX40" fmla="*/ 318679 w 463532"/>
              <a:gd name="connsiteY40" fmla="*/ 281457 h 463300"/>
              <a:gd name="connsiteX41" fmla="*/ 287390 w 463532"/>
              <a:gd name="connsiteY41" fmla="*/ 312745 h 463300"/>
              <a:gd name="connsiteX42" fmla="*/ 249149 w 463532"/>
              <a:gd name="connsiteY42" fmla="*/ 312745 h 463300"/>
              <a:gd name="connsiteX43" fmla="*/ 249149 w 463532"/>
              <a:gd name="connsiteY43" fmla="*/ 32702 h 463300"/>
              <a:gd name="connsiteX44" fmla="*/ 274875 w 463532"/>
              <a:gd name="connsiteY44" fmla="*/ 0 h 463300"/>
              <a:gd name="connsiteX45" fmla="*/ 344428 w 463532"/>
              <a:gd name="connsiteY45" fmla="*/ 23316 h 463300"/>
              <a:gd name="connsiteX46" fmla="*/ 375786 w 463532"/>
              <a:gd name="connsiteY46" fmla="*/ 70526 h 463300"/>
              <a:gd name="connsiteX47" fmla="*/ 401187 w 463532"/>
              <a:gd name="connsiteY47" fmla="*/ 83668 h 463300"/>
              <a:gd name="connsiteX48" fmla="*/ 425245 w 463532"/>
              <a:gd name="connsiteY48" fmla="*/ 124783 h 463300"/>
              <a:gd name="connsiteX49" fmla="*/ 432082 w 463532"/>
              <a:gd name="connsiteY49" fmla="*/ 175331 h 463300"/>
              <a:gd name="connsiteX50" fmla="*/ 427956 w 463532"/>
              <a:gd name="connsiteY50" fmla="*/ 201451 h 463300"/>
              <a:gd name="connsiteX51" fmla="*/ 429486 w 463532"/>
              <a:gd name="connsiteY51" fmla="*/ 202147 h 463300"/>
              <a:gd name="connsiteX52" fmla="*/ 450206 w 463532"/>
              <a:gd name="connsiteY52" fmla="*/ 220920 h 463300"/>
              <a:gd name="connsiteX53" fmla="*/ 463533 w 463532"/>
              <a:gd name="connsiteY53" fmla="*/ 288781 h 463300"/>
              <a:gd name="connsiteX54" fmla="*/ 434284 w 463532"/>
              <a:gd name="connsiteY54" fmla="*/ 359122 h 463300"/>
              <a:gd name="connsiteX55" fmla="*/ 404849 w 463532"/>
              <a:gd name="connsiteY55" fmla="*/ 375114 h 463300"/>
              <a:gd name="connsiteX56" fmla="*/ 381232 w 463532"/>
              <a:gd name="connsiteY56" fmla="*/ 424642 h 463300"/>
              <a:gd name="connsiteX57" fmla="*/ 303428 w 463532"/>
              <a:gd name="connsiteY57" fmla="*/ 463301 h 463300"/>
              <a:gd name="connsiteX58" fmla="*/ 267273 w 463532"/>
              <a:gd name="connsiteY58" fmla="*/ 454331 h 463300"/>
              <a:gd name="connsiteX59" fmla="*/ 249149 w 463532"/>
              <a:gd name="connsiteY59" fmla="*/ 420470 h 463300"/>
              <a:gd name="connsiteX60" fmla="*/ 249149 w 463532"/>
              <a:gd name="connsiteY60" fmla="*/ 347510 h 463300"/>
              <a:gd name="connsiteX61" fmla="*/ 139060 w 463532"/>
              <a:gd name="connsiteY61" fmla="*/ 150509 h 463300"/>
              <a:gd name="connsiteX62" fmla="*/ 150648 w 463532"/>
              <a:gd name="connsiteY62" fmla="*/ 138921 h 463300"/>
              <a:gd name="connsiteX63" fmla="*/ 162236 w 463532"/>
              <a:gd name="connsiteY63" fmla="*/ 150509 h 463300"/>
              <a:gd name="connsiteX64" fmla="*/ 150648 w 463532"/>
              <a:gd name="connsiteY64" fmla="*/ 162097 h 463300"/>
              <a:gd name="connsiteX65" fmla="*/ 139060 w 463532"/>
              <a:gd name="connsiteY65" fmla="*/ 150509 h 463300"/>
              <a:gd name="connsiteX66" fmla="*/ 150648 w 463532"/>
              <a:gd name="connsiteY66" fmla="*/ 301157 h 463300"/>
              <a:gd name="connsiteX67" fmla="*/ 139060 w 463532"/>
              <a:gd name="connsiteY67" fmla="*/ 312745 h 463300"/>
              <a:gd name="connsiteX68" fmla="*/ 150648 w 463532"/>
              <a:gd name="connsiteY68" fmla="*/ 324334 h 463300"/>
              <a:gd name="connsiteX69" fmla="*/ 162236 w 463532"/>
              <a:gd name="connsiteY69" fmla="*/ 312745 h 463300"/>
              <a:gd name="connsiteX70" fmla="*/ 150648 w 463532"/>
              <a:gd name="connsiteY70" fmla="*/ 301157 h 463300"/>
              <a:gd name="connsiteX71" fmla="*/ 324473 w 463532"/>
              <a:gd name="connsiteY71" fmla="*/ 196862 h 463300"/>
              <a:gd name="connsiteX72" fmla="*/ 336061 w 463532"/>
              <a:gd name="connsiteY72" fmla="*/ 208451 h 463300"/>
              <a:gd name="connsiteX73" fmla="*/ 347649 w 463532"/>
              <a:gd name="connsiteY73" fmla="*/ 196862 h 463300"/>
              <a:gd name="connsiteX74" fmla="*/ 336061 w 463532"/>
              <a:gd name="connsiteY74" fmla="*/ 185274 h 463300"/>
              <a:gd name="connsiteX75" fmla="*/ 324473 w 463532"/>
              <a:gd name="connsiteY75" fmla="*/ 196862 h 46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63532" h="463300">
                <a:moveTo>
                  <a:pt x="188658" y="0"/>
                </a:moveTo>
                <a:cubicBezTo>
                  <a:pt x="205044" y="0"/>
                  <a:pt x="214384" y="16316"/>
                  <a:pt x="214384" y="32702"/>
                </a:cubicBezTo>
                <a:lnTo>
                  <a:pt x="214384" y="133127"/>
                </a:lnTo>
                <a:lnTo>
                  <a:pt x="193641" y="133127"/>
                </a:lnTo>
                <a:cubicBezTo>
                  <a:pt x="184041" y="109395"/>
                  <a:pt x="157020" y="97938"/>
                  <a:pt x="133288" y="107538"/>
                </a:cubicBezTo>
                <a:cubicBezTo>
                  <a:pt x="109556" y="117138"/>
                  <a:pt x="98099" y="144160"/>
                  <a:pt x="107699" y="167891"/>
                </a:cubicBezTo>
                <a:cubicBezTo>
                  <a:pt x="117299" y="191624"/>
                  <a:pt x="144321" y="203081"/>
                  <a:pt x="168053" y="193478"/>
                </a:cubicBezTo>
                <a:cubicBezTo>
                  <a:pt x="179696" y="188769"/>
                  <a:pt x="188931" y="179535"/>
                  <a:pt x="193641" y="167891"/>
                </a:cubicBezTo>
                <a:lnTo>
                  <a:pt x="214384" y="167891"/>
                </a:lnTo>
                <a:lnTo>
                  <a:pt x="214384" y="420470"/>
                </a:lnTo>
                <a:cubicBezTo>
                  <a:pt x="214384" y="434284"/>
                  <a:pt x="208543" y="448027"/>
                  <a:pt x="196236" y="454308"/>
                </a:cubicBezTo>
                <a:cubicBezTo>
                  <a:pt x="185077" y="460153"/>
                  <a:pt x="172678" y="463238"/>
                  <a:pt x="160081" y="463301"/>
                </a:cubicBezTo>
                <a:cubicBezTo>
                  <a:pt x="125084" y="463301"/>
                  <a:pt x="99057" y="445594"/>
                  <a:pt x="82300" y="424642"/>
                </a:cubicBezTo>
                <a:cubicBezTo>
                  <a:pt x="70695" y="410185"/>
                  <a:pt x="62603" y="393229"/>
                  <a:pt x="58660" y="375114"/>
                </a:cubicBezTo>
                <a:cubicBezTo>
                  <a:pt x="47837" y="371920"/>
                  <a:pt x="37813" y="366469"/>
                  <a:pt x="29249" y="359122"/>
                </a:cubicBezTo>
                <a:cubicBezTo>
                  <a:pt x="12793" y="344961"/>
                  <a:pt x="0" y="322248"/>
                  <a:pt x="0" y="288781"/>
                </a:cubicBezTo>
                <a:cubicBezTo>
                  <a:pt x="0" y="271282"/>
                  <a:pt x="1252" y="256032"/>
                  <a:pt x="4404" y="243216"/>
                </a:cubicBezTo>
                <a:lnTo>
                  <a:pt x="101977" y="243216"/>
                </a:lnTo>
                <a:cubicBezTo>
                  <a:pt x="117691" y="243216"/>
                  <a:pt x="130716" y="254804"/>
                  <a:pt x="132918" y="269892"/>
                </a:cubicBezTo>
                <a:cubicBezTo>
                  <a:pt x="109262" y="279679"/>
                  <a:pt x="98019" y="306789"/>
                  <a:pt x="107805" y="330445"/>
                </a:cubicBezTo>
                <a:cubicBezTo>
                  <a:pt x="117592" y="354099"/>
                  <a:pt x="144702" y="365342"/>
                  <a:pt x="168358" y="355557"/>
                </a:cubicBezTo>
                <a:cubicBezTo>
                  <a:pt x="192014" y="345770"/>
                  <a:pt x="203257" y="318660"/>
                  <a:pt x="193472" y="295004"/>
                </a:cubicBezTo>
                <a:cubicBezTo>
                  <a:pt x="188693" y="283455"/>
                  <a:pt x="179452" y="274323"/>
                  <a:pt x="167845" y="269683"/>
                </a:cubicBezTo>
                <a:cubicBezTo>
                  <a:pt x="165320" y="235169"/>
                  <a:pt x="136584" y="208455"/>
                  <a:pt x="101977" y="208451"/>
                </a:cubicBezTo>
                <a:lnTo>
                  <a:pt x="24104" y="208451"/>
                </a:lnTo>
                <a:cubicBezTo>
                  <a:pt x="27574" y="205581"/>
                  <a:pt x="31438" y="203224"/>
                  <a:pt x="35576" y="201451"/>
                </a:cubicBezTo>
                <a:cubicBezTo>
                  <a:pt x="33187" y="192936"/>
                  <a:pt x="31803" y="184169"/>
                  <a:pt x="31451" y="175331"/>
                </a:cubicBezTo>
                <a:cubicBezTo>
                  <a:pt x="30686" y="158296"/>
                  <a:pt x="33235" y="140566"/>
                  <a:pt x="38288" y="124783"/>
                </a:cubicBezTo>
                <a:cubicBezTo>
                  <a:pt x="43294" y="109255"/>
                  <a:pt x="51220" y="94120"/>
                  <a:pt x="62345" y="83668"/>
                </a:cubicBezTo>
                <a:cubicBezTo>
                  <a:pt x="69324" y="76868"/>
                  <a:pt x="78165" y="72294"/>
                  <a:pt x="87747" y="70526"/>
                </a:cubicBezTo>
                <a:cubicBezTo>
                  <a:pt x="92359" y="51058"/>
                  <a:pt x="104109" y="34974"/>
                  <a:pt x="119105" y="23316"/>
                </a:cubicBezTo>
                <a:cubicBezTo>
                  <a:pt x="138364" y="8297"/>
                  <a:pt x="163604" y="0"/>
                  <a:pt x="188635" y="0"/>
                </a:cubicBezTo>
                <a:close/>
                <a:moveTo>
                  <a:pt x="249149" y="347510"/>
                </a:moveTo>
                <a:lnTo>
                  <a:pt x="287390" y="347510"/>
                </a:lnTo>
                <a:cubicBezTo>
                  <a:pt x="323870" y="347510"/>
                  <a:pt x="353444" y="317937"/>
                  <a:pt x="353444" y="281457"/>
                </a:cubicBezTo>
                <a:lnTo>
                  <a:pt x="353444" y="239855"/>
                </a:lnTo>
                <a:cubicBezTo>
                  <a:pt x="377176" y="230255"/>
                  <a:pt x="388633" y="203234"/>
                  <a:pt x="379031" y="179502"/>
                </a:cubicBezTo>
                <a:cubicBezTo>
                  <a:pt x="369431" y="155770"/>
                  <a:pt x="342411" y="144314"/>
                  <a:pt x="318679" y="153914"/>
                </a:cubicBezTo>
                <a:cubicBezTo>
                  <a:pt x="294946" y="163514"/>
                  <a:pt x="283490" y="190535"/>
                  <a:pt x="293092" y="214266"/>
                </a:cubicBezTo>
                <a:cubicBezTo>
                  <a:pt x="297801" y="225912"/>
                  <a:pt x="307035" y="235145"/>
                  <a:pt x="318679" y="239855"/>
                </a:cubicBezTo>
                <a:lnTo>
                  <a:pt x="318679" y="281457"/>
                </a:lnTo>
                <a:cubicBezTo>
                  <a:pt x="318679" y="298737"/>
                  <a:pt x="304671" y="312745"/>
                  <a:pt x="287390" y="312745"/>
                </a:cubicBezTo>
                <a:lnTo>
                  <a:pt x="249149" y="312745"/>
                </a:lnTo>
                <a:lnTo>
                  <a:pt x="249149" y="32702"/>
                </a:lnTo>
                <a:cubicBezTo>
                  <a:pt x="249149" y="16316"/>
                  <a:pt x="258489" y="0"/>
                  <a:pt x="274875" y="0"/>
                </a:cubicBezTo>
                <a:cubicBezTo>
                  <a:pt x="299952" y="0"/>
                  <a:pt x="325168" y="8297"/>
                  <a:pt x="344428" y="23316"/>
                </a:cubicBezTo>
                <a:cubicBezTo>
                  <a:pt x="359423" y="34974"/>
                  <a:pt x="371174" y="51081"/>
                  <a:pt x="375786" y="70526"/>
                </a:cubicBezTo>
                <a:cubicBezTo>
                  <a:pt x="385520" y="72149"/>
                  <a:pt x="394188" y="77109"/>
                  <a:pt x="401187" y="83668"/>
                </a:cubicBezTo>
                <a:cubicBezTo>
                  <a:pt x="412312" y="94120"/>
                  <a:pt x="420239" y="109231"/>
                  <a:pt x="425245" y="124783"/>
                </a:cubicBezTo>
                <a:cubicBezTo>
                  <a:pt x="430297" y="140566"/>
                  <a:pt x="432847" y="158296"/>
                  <a:pt x="432082" y="175331"/>
                </a:cubicBezTo>
                <a:cubicBezTo>
                  <a:pt x="431688" y="184046"/>
                  <a:pt x="430413" y="192945"/>
                  <a:pt x="427956" y="201451"/>
                </a:cubicBezTo>
                <a:lnTo>
                  <a:pt x="429486" y="202147"/>
                </a:lnTo>
                <a:cubicBezTo>
                  <a:pt x="438061" y="206179"/>
                  <a:pt x="445014" y="212506"/>
                  <a:pt x="450206" y="220920"/>
                </a:cubicBezTo>
                <a:cubicBezTo>
                  <a:pt x="460056" y="236796"/>
                  <a:pt x="463533" y="259648"/>
                  <a:pt x="463533" y="288781"/>
                </a:cubicBezTo>
                <a:cubicBezTo>
                  <a:pt x="463533" y="322271"/>
                  <a:pt x="450739" y="345007"/>
                  <a:pt x="434284" y="359122"/>
                </a:cubicBezTo>
                <a:cubicBezTo>
                  <a:pt x="425713" y="366473"/>
                  <a:pt x="415680" y="371922"/>
                  <a:pt x="404849" y="375114"/>
                </a:cubicBezTo>
                <a:cubicBezTo>
                  <a:pt x="400912" y="393226"/>
                  <a:pt x="392828" y="410180"/>
                  <a:pt x="381232" y="424642"/>
                </a:cubicBezTo>
                <a:cubicBezTo>
                  <a:pt x="364476" y="445594"/>
                  <a:pt x="338448" y="463301"/>
                  <a:pt x="303428" y="463301"/>
                </a:cubicBezTo>
                <a:cubicBezTo>
                  <a:pt x="290832" y="463245"/>
                  <a:pt x="278435" y="460170"/>
                  <a:pt x="267273" y="454331"/>
                </a:cubicBezTo>
                <a:cubicBezTo>
                  <a:pt x="254989" y="448027"/>
                  <a:pt x="249149" y="434284"/>
                  <a:pt x="249149" y="420470"/>
                </a:cubicBezTo>
                <a:lnTo>
                  <a:pt x="249149" y="347510"/>
                </a:lnTo>
                <a:close/>
                <a:moveTo>
                  <a:pt x="139060" y="150509"/>
                </a:moveTo>
                <a:cubicBezTo>
                  <a:pt x="139060" y="144109"/>
                  <a:pt x="144248" y="138921"/>
                  <a:pt x="150648" y="138921"/>
                </a:cubicBezTo>
                <a:cubicBezTo>
                  <a:pt x="157048" y="138921"/>
                  <a:pt x="162236" y="144109"/>
                  <a:pt x="162236" y="150509"/>
                </a:cubicBezTo>
                <a:cubicBezTo>
                  <a:pt x="162236" y="156909"/>
                  <a:pt x="157048" y="162097"/>
                  <a:pt x="150648" y="162097"/>
                </a:cubicBezTo>
                <a:cubicBezTo>
                  <a:pt x="144248" y="162097"/>
                  <a:pt x="139060" y="156909"/>
                  <a:pt x="139060" y="150509"/>
                </a:cubicBezTo>
                <a:close/>
                <a:moveTo>
                  <a:pt x="150648" y="301157"/>
                </a:moveTo>
                <a:cubicBezTo>
                  <a:pt x="144248" y="301157"/>
                  <a:pt x="139060" y="306346"/>
                  <a:pt x="139060" y="312745"/>
                </a:cubicBezTo>
                <a:cubicBezTo>
                  <a:pt x="139060" y="319144"/>
                  <a:pt x="144248" y="324334"/>
                  <a:pt x="150648" y="324334"/>
                </a:cubicBezTo>
                <a:cubicBezTo>
                  <a:pt x="157048" y="324334"/>
                  <a:pt x="162236" y="319144"/>
                  <a:pt x="162236" y="312745"/>
                </a:cubicBezTo>
                <a:cubicBezTo>
                  <a:pt x="162236" y="306346"/>
                  <a:pt x="157048" y="301157"/>
                  <a:pt x="150648" y="301157"/>
                </a:cubicBezTo>
                <a:close/>
                <a:moveTo>
                  <a:pt x="324473" y="196862"/>
                </a:moveTo>
                <a:cubicBezTo>
                  <a:pt x="324473" y="203261"/>
                  <a:pt x="329662" y="208451"/>
                  <a:pt x="336061" y="208451"/>
                </a:cubicBezTo>
                <a:cubicBezTo>
                  <a:pt x="342460" y="208451"/>
                  <a:pt x="347649" y="203261"/>
                  <a:pt x="347649" y="196862"/>
                </a:cubicBezTo>
                <a:cubicBezTo>
                  <a:pt x="347649" y="190463"/>
                  <a:pt x="342460" y="185274"/>
                  <a:pt x="336061" y="185274"/>
                </a:cubicBezTo>
                <a:cubicBezTo>
                  <a:pt x="329662" y="185274"/>
                  <a:pt x="324473" y="190463"/>
                  <a:pt x="324473" y="196862"/>
                </a:cubicBezTo>
                <a:close/>
              </a:path>
            </a:pathLst>
          </a:custGeom>
          <a:solidFill>
            <a:schemeClr val="tx1"/>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mj-lt"/>
              <a:cs typeface="Segoe UI" pitchFamily="34" charset="0"/>
            </a:endParaRPr>
          </a:p>
        </p:txBody>
      </p:sp>
      <p:cxnSp>
        <p:nvCxnSpPr>
          <p:cNvPr id="17" name="Straight Arrow Connector 16">
            <a:extLst>
              <a:ext uri="{FF2B5EF4-FFF2-40B4-BE49-F238E27FC236}">
                <a16:creationId xmlns:a16="http://schemas.microsoft.com/office/drawing/2014/main" id="{D592C8CE-8478-CE01-64FB-7464B1271076}"/>
              </a:ext>
            </a:extLst>
          </p:cNvPr>
          <p:cNvCxnSpPr>
            <a:cxnSpLocks/>
            <a:stCxn id="5" idx="3"/>
          </p:cNvCxnSpPr>
          <p:nvPr/>
        </p:nvCxnSpPr>
        <p:spPr>
          <a:xfrm>
            <a:off x="3882401" y="3985260"/>
            <a:ext cx="4434948" cy="0"/>
          </a:xfrm>
          <a:prstGeom prst="straightConnector1">
            <a:avLst/>
          </a:prstGeom>
          <a:ln w="38100">
            <a:solidFill>
              <a:schemeClr val="tx1"/>
            </a:solidFill>
            <a:headEnd type="oval" w="med" len="med"/>
            <a:tailEnd type="oval" w="med" len="med"/>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4005E155-A6A6-EEEE-B464-7E4DABE8CD31}"/>
              </a:ext>
            </a:extLst>
          </p:cNvPr>
          <p:cNvSpPr txBox="1"/>
          <p:nvPr/>
        </p:nvSpPr>
        <p:spPr>
          <a:xfrm>
            <a:off x="590561" y="5425288"/>
            <a:ext cx="3291840" cy="249299"/>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1800"/>
              <a:t>💵 High cost, time 🕰️</a:t>
            </a:r>
          </a:p>
        </p:txBody>
      </p:sp>
    </p:spTree>
    <p:extLst>
      <p:ext uri="{BB962C8B-B14F-4D97-AF65-F5344CB8AC3E}">
        <p14:creationId xmlns:p14="http://schemas.microsoft.com/office/powerpoint/2010/main" val="31670786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100"/>
                                  </p:stCondLst>
                                  <p:childTnLst>
                                    <p:animMotion origin="layout" path="M -3.54167E-6 7.40741E-7 L -3.54167E-6 0.03542 " pathEditMode="relative" rAng="0" ptsTypes="AA">
                                      <p:cBhvr>
                                        <p:cTn id="9" dur="700" spd="-100000" fill="hold"/>
                                        <p:tgtEl>
                                          <p:spTgt spid="5"/>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grpId="1" nodeType="withEffect">
                                  <p:stCondLst>
                                    <p:cond delay="100"/>
                                  </p:stCondLst>
                                  <p:childTnLst>
                                    <p:animMotion origin="layout" path="M -2.5E-6 -2.96296E-6 L -2.5E-6 0.03542 " pathEditMode="relative" rAng="0" ptsTypes="AA">
                                      <p:cBhvr>
                                        <p:cTn id="14" dur="700" spd="-100000" fill="hold"/>
                                        <p:tgtEl>
                                          <p:spTgt spid="15"/>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100"/>
                                  </p:stCondLst>
                                  <p:childTnLst>
                                    <p:animMotion origin="layout" path="M -2.5E-6 -1.11111E-6 L -2.5E-6 0.03542 " pathEditMode="relative" rAng="0" ptsTypes="AA">
                                      <p:cBhvr>
                                        <p:cTn id="19" dur="700" spd="-100000" fill="hold"/>
                                        <p:tgtEl>
                                          <p:spTgt spid="8"/>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42" presetClass="path" presetSubtype="0" decel="100000" fill="hold" grpId="1" nodeType="withEffect">
                                  <p:stCondLst>
                                    <p:cond delay="100"/>
                                  </p:stCondLst>
                                  <p:childTnLst>
                                    <p:animMotion origin="layout" path="M -2.5E-6 4.44444E-6 L -2.5E-6 0.03541 " pathEditMode="relative" rAng="0" ptsTypes="AA">
                                      <p:cBhvr>
                                        <p:cTn id="24" dur="700" spd="-100000" fill="hold"/>
                                        <p:tgtEl>
                                          <p:spTgt spid="11"/>
                                        </p:tgtEl>
                                        <p:attrNameLst>
                                          <p:attrName>ppt_x</p:attrName>
                                          <p:attrName>ppt_y</p:attrName>
                                        </p:attrNameLst>
                                      </p:cBhvr>
                                      <p:rCtr x="0" y="1759"/>
                                    </p:animMotion>
                                  </p:childTnLst>
                                </p:cTn>
                              </p:par>
                              <p:par>
                                <p:cTn id="25" presetID="10" presetClass="entr" presetSubtype="0" fill="hold" grpId="0" nodeType="withEffect">
                                  <p:stCondLst>
                                    <p:cond delay="10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42" presetClass="path" presetSubtype="0" decel="100000" fill="hold" grpId="1" nodeType="withEffect">
                                  <p:stCondLst>
                                    <p:cond delay="100"/>
                                  </p:stCondLst>
                                  <p:childTnLst>
                                    <p:animMotion origin="layout" path="M -3.54167E-6 7.40741E-7 L -3.54167E-6 0.03542 " pathEditMode="relative" rAng="0" ptsTypes="AA">
                                      <p:cBhvr>
                                        <p:cTn id="29" dur="700" spd="-100000" fill="hold"/>
                                        <p:tgtEl>
                                          <p:spTgt spid="20"/>
                                        </p:tgtEl>
                                        <p:attrNameLst>
                                          <p:attrName>ppt_x</p:attrName>
                                          <p:attrName>ppt_y</p:attrName>
                                        </p:attrNameLst>
                                      </p:cBhvr>
                                      <p:rCtr x="0" y="1759"/>
                                    </p:animMotion>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p:bldP spid="8" grpId="1"/>
      <p:bldP spid="11" grpId="0"/>
      <p:bldP spid="11" grpId="1"/>
      <p:bldP spid="15" grpId="0" animBg="1"/>
      <p:bldP spid="15" grpId="1" animBg="1"/>
      <p:bldP spid="20" grpId="0"/>
      <p:bldP spid="20"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B8FE9D-A393-A5AB-6ACE-8F0F205E04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2A723E-F152-7654-BCD8-3FF717803D10}"/>
              </a:ext>
            </a:extLst>
          </p:cNvPr>
          <p:cNvSpPr>
            <a:spLocks noGrp="1"/>
          </p:cNvSpPr>
          <p:nvPr>
            <p:ph type="title"/>
          </p:nvPr>
        </p:nvSpPr>
        <p:spPr/>
        <p:txBody>
          <a:bodyPr/>
          <a:lstStyle/>
          <a:p>
            <a:r>
              <a:rPr lang="en-US"/>
              <a:t>Retrieval Augmented Generation</a:t>
            </a:r>
          </a:p>
        </p:txBody>
      </p:sp>
    </p:spTree>
    <p:extLst>
      <p:ext uri="{BB962C8B-B14F-4D97-AF65-F5344CB8AC3E}">
        <p14:creationId xmlns:p14="http://schemas.microsoft.com/office/powerpoint/2010/main" val="1803744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EE283-9C84-97BF-4329-487764697C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8D0D85-49E0-546C-1957-2C3B1B1880DF}"/>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RAG: </a:t>
            </a:r>
            <a:r>
              <a:rPr lang="en-US" u="sng">
                <a:effectLst>
                  <a:glow rad="63500">
                    <a:schemeClr val="bg1">
                      <a:alpha val="40000"/>
                    </a:schemeClr>
                  </a:glow>
                </a:effectLst>
                <a:latin typeface="Segoe UI Semibold" panose="020B0702040204020203" pitchFamily="34" charset="0"/>
                <a:cs typeface="Segoe UI Semibold" panose="020B0702040204020203" pitchFamily="34" charset="0"/>
              </a:rPr>
              <a:t>R</a:t>
            </a:r>
            <a:r>
              <a:rPr lang="en-US">
                <a:effectLst>
                  <a:glow rad="63500">
                    <a:schemeClr val="bg1">
                      <a:alpha val="40000"/>
                    </a:schemeClr>
                  </a:glow>
                </a:effectLst>
                <a:latin typeface="Segoe UI Semibold" panose="020B0702040204020203" pitchFamily="34" charset="0"/>
                <a:cs typeface="Segoe UI Semibold" panose="020B0702040204020203" pitchFamily="34" charset="0"/>
              </a:rPr>
              <a:t>etrieval </a:t>
            </a:r>
            <a:r>
              <a:rPr lang="en-US" b="1" u="sng">
                <a:effectLst>
                  <a:glow rad="63500">
                    <a:schemeClr val="bg1">
                      <a:alpha val="40000"/>
                    </a:schemeClr>
                  </a:glow>
                </a:effectLst>
                <a:latin typeface="Segoe UI Semibold" panose="020B0702040204020203" pitchFamily="34" charset="0"/>
                <a:cs typeface="Segoe UI Semibold" panose="020B0702040204020203" pitchFamily="34" charset="0"/>
              </a:rPr>
              <a:t>A</a:t>
            </a:r>
            <a:r>
              <a:rPr lang="en-US">
                <a:effectLst>
                  <a:glow rad="63500">
                    <a:schemeClr val="bg1">
                      <a:alpha val="40000"/>
                    </a:schemeClr>
                  </a:glow>
                </a:effectLst>
                <a:latin typeface="Segoe UI Semibold" panose="020B0702040204020203" pitchFamily="34" charset="0"/>
                <a:cs typeface="Segoe UI Semibold" panose="020B0702040204020203" pitchFamily="34" charset="0"/>
              </a:rPr>
              <a:t>ugmented </a:t>
            </a:r>
            <a:r>
              <a:rPr lang="en-US" b="1" u="sng">
                <a:effectLst>
                  <a:glow rad="63500">
                    <a:schemeClr val="bg1">
                      <a:alpha val="40000"/>
                    </a:schemeClr>
                  </a:glow>
                </a:effectLst>
                <a:latin typeface="Segoe UI Semibold" panose="020B0702040204020203" pitchFamily="34" charset="0"/>
                <a:cs typeface="Segoe UI Semibold" panose="020B0702040204020203" pitchFamily="34" charset="0"/>
              </a:rPr>
              <a:t>G</a:t>
            </a:r>
            <a:r>
              <a:rPr lang="en-US">
                <a:effectLst>
                  <a:glow rad="63500">
                    <a:schemeClr val="bg1">
                      <a:alpha val="40000"/>
                    </a:schemeClr>
                  </a:glow>
                </a:effectLst>
                <a:latin typeface="Segoe UI Semibold" panose="020B0702040204020203" pitchFamily="34" charset="0"/>
                <a:cs typeface="Segoe UI Semibold" panose="020B0702040204020203" pitchFamily="34" charset="0"/>
              </a:rPr>
              <a:t>eneration</a:t>
            </a:r>
            <a:endParaRPr lang="en-US"/>
          </a:p>
        </p:txBody>
      </p:sp>
      <p:grpSp>
        <p:nvGrpSpPr>
          <p:cNvPr id="4" name="Group 3">
            <a:extLst>
              <a:ext uri="{FF2B5EF4-FFF2-40B4-BE49-F238E27FC236}">
                <a16:creationId xmlns:a16="http://schemas.microsoft.com/office/drawing/2014/main" id="{D6C3D498-35C1-D25B-D320-4859454BEFBF}"/>
              </a:ext>
            </a:extLst>
          </p:cNvPr>
          <p:cNvGrpSpPr/>
          <p:nvPr/>
        </p:nvGrpSpPr>
        <p:grpSpPr>
          <a:xfrm>
            <a:off x="2043763" y="3689574"/>
            <a:ext cx="5118999" cy="2954783"/>
            <a:chOff x="2043763" y="3689574"/>
            <a:chExt cx="5118999" cy="2954783"/>
          </a:xfrm>
        </p:grpSpPr>
        <p:sp>
          <p:nvSpPr>
            <p:cNvPr id="3" name="Text Placeholder 5">
              <a:extLst>
                <a:ext uri="{FF2B5EF4-FFF2-40B4-BE49-F238E27FC236}">
                  <a16:creationId xmlns:a16="http://schemas.microsoft.com/office/drawing/2014/main" id="{3B32986C-E1E0-B672-51DB-17D9FBFB73B3}"/>
                </a:ext>
              </a:extLst>
            </p:cNvPr>
            <p:cNvSpPr txBox="1">
              <a:spLocks/>
            </p:cNvSpPr>
            <p:nvPr/>
          </p:nvSpPr>
          <p:spPr>
            <a:xfrm>
              <a:off x="2659287" y="5025326"/>
              <a:ext cx="2051084" cy="1010311"/>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2000">
                  <a:latin typeface="+mj-lt"/>
                  <a:cs typeface="Segoe UI Semilight"/>
                </a:rPr>
                <a:t>Document Search</a:t>
              </a:r>
              <a:endParaRPr lang="en-US" sz="5550">
                <a:cs typeface="Arial"/>
              </a:endParaRPr>
            </a:p>
          </p:txBody>
        </p:sp>
        <p:pic>
          <p:nvPicPr>
            <p:cNvPr id="16" name="Graphic 3">
              <a:extLst>
                <a:ext uri="{FF2B5EF4-FFF2-40B4-BE49-F238E27FC236}">
                  <a16:creationId xmlns:a16="http://schemas.microsoft.com/office/drawing/2014/main" id="{95ECDBF3-0AF3-C538-1684-DA59D944F8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00685" y="3689574"/>
              <a:ext cx="1168288" cy="1291166"/>
            </a:xfrm>
            <a:prstGeom prst="rect">
              <a:avLst/>
            </a:prstGeom>
          </p:spPr>
        </p:pic>
        <p:sp>
          <p:nvSpPr>
            <p:cNvPr id="17" name="Arrow: Right 8">
              <a:extLst>
                <a:ext uri="{FF2B5EF4-FFF2-40B4-BE49-F238E27FC236}">
                  <a16:creationId xmlns:a16="http://schemas.microsoft.com/office/drawing/2014/main" id="{5B3EB23B-6307-C7E4-502F-1516FC83C8A1}"/>
                </a:ext>
              </a:extLst>
            </p:cNvPr>
            <p:cNvSpPr/>
            <p:nvPr/>
          </p:nvSpPr>
          <p:spPr bwMode="auto">
            <a:xfrm>
              <a:off x="2043763" y="4239316"/>
              <a:ext cx="1056685" cy="349093"/>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7">
              <a:extLst>
                <a:ext uri="{FF2B5EF4-FFF2-40B4-BE49-F238E27FC236}">
                  <a16:creationId xmlns:a16="http://schemas.microsoft.com/office/drawing/2014/main" id="{2CD8FEEC-3DF9-9465-14C4-26889A13D7CB}"/>
                </a:ext>
              </a:extLst>
            </p:cNvPr>
            <p:cNvSpPr txBox="1"/>
            <p:nvPr/>
          </p:nvSpPr>
          <p:spPr>
            <a:xfrm>
              <a:off x="4388950" y="4613032"/>
              <a:ext cx="2773812" cy="2031325"/>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dk1"/>
                  </a:solidFill>
                  <a:latin typeface="+mn-lt"/>
                  <a:ea typeface="+mn-ea"/>
                  <a:cs typeface="+mn-cs"/>
                </a:defRPr>
              </a:lvl1pPr>
              <a:lvl2pPr marL="1828983" algn="l" defTabSz="3657965" rtl="0" eaLnBrk="1" latinLnBrk="0" hangingPunct="1">
                <a:defRPr sz="7200" kern="1200">
                  <a:solidFill>
                    <a:schemeClr val="dk1"/>
                  </a:solidFill>
                  <a:latin typeface="+mn-lt"/>
                  <a:ea typeface="+mn-ea"/>
                  <a:cs typeface="+mn-cs"/>
                </a:defRPr>
              </a:lvl2pPr>
              <a:lvl3pPr marL="3657965" algn="l" defTabSz="3657965" rtl="0" eaLnBrk="1" latinLnBrk="0" hangingPunct="1">
                <a:defRPr sz="7200" kern="1200">
                  <a:solidFill>
                    <a:schemeClr val="dk1"/>
                  </a:solidFill>
                  <a:latin typeface="+mn-lt"/>
                  <a:ea typeface="+mn-ea"/>
                  <a:cs typeface="+mn-cs"/>
                </a:defRPr>
              </a:lvl3pPr>
              <a:lvl4pPr marL="5486948" algn="l" defTabSz="3657965" rtl="0" eaLnBrk="1" latinLnBrk="0" hangingPunct="1">
                <a:defRPr sz="7200" kern="1200">
                  <a:solidFill>
                    <a:schemeClr val="dk1"/>
                  </a:solidFill>
                  <a:latin typeface="+mn-lt"/>
                  <a:ea typeface="+mn-ea"/>
                  <a:cs typeface="+mn-cs"/>
                </a:defRPr>
              </a:lvl4pPr>
              <a:lvl5pPr marL="7315932" algn="l" defTabSz="3657965" rtl="0" eaLnBrk="1" latinLnBrk="0" hangingPunct="1">
                <a:defRPr sz="7200" kern="1200">
                  <a:solidFill>
                    <a:schemeClr val="dk1"/>
                  </a:solidFill>
                  <a:latin typeface="+mn-lt"/>
                  <a:ea typeface="+mn-ea"/>
                  <a:cs typeface="+mn-cs"/>
                </a:defRPr>
              </a:lvl5pPr>
              <a:lvl6pPr marL="9144915" algn="l" defTabSz="3657965" rtl="0" eaLnBrk="1" latinLnBrk="0" hangingPunct="1">
                <a:defRPr sz="7200" kern="1200">
                  <a:solidFill>
                    <a:schemeClr val="dk1"/>
                  </a:solidFill>
                  <a:latin typeface="+mn-lt"/>
                  <a:ea typeface="+mn-ea"/>
                  <a:cs typeface="+mn-cs"/>
                </a:defRPr>
              </a:lvl6pPr>
              <a:lvl7pPr marL="10973897" algn="l" defTabSz="3657965" rtl="0" eaLnBrk="1" latinLnBrk="0" hangingPunct="1">
                <a:defRPr sz="7200" kern="1200">
                  <a:solidFill>
                    <a:schemeClr val="dk1"/>
                  </a:solidFill>
                  <a:latin typeface="+mn-lt"/>
                  <a:ea typeface="+mn-ea"/>
                  <a:cs typeface="+mn-cs"/>
                </a:defRPr>
              </a:lvl7pPr>
              <a:lvl8pPr marL="12802880" algn="l" defTabSz="3657965" rtl="0" eaLnBrk="1" latinLnBrk="0" hangingPunct="1">
                <a:defRPr sz="7200" kern="1200">
                  <a:solidFill>
                    <a:schemeClr val="dk1"/>
                  </a:solidFill>
                  <a:latin typeface="+mn-lt"/>
                  <a:ea typeface="+mn-ea"/>
                  <a:cs typeface="+mn-cs"/>
                </a:defRPr>
              </a:lvl8pPr>
              <a:lvl9pPr marL="14631864" algn="l" defTabSz="3657965" rtl="0" eaLnBrk="1" latinLnBrk="0" hangingPunct="1">
                <a:defRPr sz="7200" kern="1200">
                  <a:solidFill>
                    <a:schemeClr val="dk1"/>
                  </a:solidFill>
                  <a:latin typeface="+mn-lt"/>
                  <a:ea typeface="+mn-ea"/>
                  <a:cs typeface="+mn-cs"/>
                </a:defRPr>
              </a:lvl9pPr>
            </a:lstStyle>
            <a:p>
              <a:r>
                <a:rPr lang="en-US" sz="1200" err="1">
                  <a:solidFill>
                    <a:schemeClr val="tx1"/>
                  </a:solidFill>
                  <a:ea typeface="+mn-lt"/>
                  <a:cs typeface="+mn-lt"/>
                </a:rPr>
                <a:t>vehicle | year | msrp | acceleration |</a:t>
              </a:r>
            </a:p>
            <a:p>
              <a:r>
                <a:rPr lang="en-US" sz="1200" err="1">
                  <a:solidFill>
                    <a:schemeClr val="tx1"/>
                  </a:solidFill>
                  <a:ea typeface="+mn-lt"/>
                  <a:cs typeface="+mn-lt"/>
                </a:rPr>
                <a:t> ---  |  ---  |  ---  |  ---  |  ---  |  --- </a:t>
              </a:r>
            </a:p>
            <a:p>
              <a:r>
                <a:rPr lang="en-US" sz="1200" err="1">
                  <a:solidFill>
                    <a:schemeClr val="tx1"/>
                  </a:solidFill>
                  <a:ea typeface="+mn-lt"/>
                  <a:cs typeface="+mn-lt"/>
                </a:rPr>
                <a:t>Prius (1st Gen) | 1997 | 24509.74 | 7.46 |</a:t>
              </a:r>
            </a:p>
            <a:p>
              <a:r>
                <a:rPr lang="en-US" sz="1200" err="1">
                  <a:solidFill>
                    <a:schemeClr val="tx1"/>
                  </a:solidFill>
                  <a:ea typeface="+mn-lt"/>
                  <a:cs typeface="+mn-lt"/>
                </a:rPr>
                <a:t>Prius (2nd Gen) | 2000 | 26832.25 | 7.97 |</a:t>
              </a:r>
            </a:p>
            <a:p>
              <a:r>
                <a:rPr lang="en-US" sz="1200" err="1">
                  <a:solidFill>
                    <a:schemeClr val="tx1"/>
                  </a:solidFill>
                  <a:ea typeface="+mn-lt"/>
                  <a:cs typeface="+mn-lt"/>
                </a:rPr>
                <a:t>Prius (3rd Gen) | 2009 | 24641.18 | 9.6 |</a:t>
              </a:r>
            </a:p>
            <a:p>
              <a:r>
                <a:rPr lang="en-US" sz="1200" err="1">
                  <a:solidFill>
                    <a:schemeClr val="tx1"/>
                  </a:solidFill>
                  <a:ea typeface="+mn-lt"/>
                  <a:cs typeface="+mn-lt"/>
                </a:rPr>
                <a:t>Prius V | 2011 | 27272.28 | 9.51 |</a:t>
              </a:r>
            </a:p>
            <a:p>
              <a:r>
                <a:rPr lang="en-US" sz="1200" err="1">
                  <a:solidFill>
                    <a:schemeClr val="tx1"/>
                  </a:solidFill>
                  <a:ea typeface="+mn-lt"/>
                  <a:cs typeface="+mn-lt"/>
                </a:rPr>
                <a:t>Prius C | 2012 | 19006.62 | 9.35 |</a:t>
              </a:r>
            </a:p>
            <a:p>
              <a:r>
                <a:rPr lang="en-US" sz="1200" err="1">
                  <a:solidFill>
                    <a:schemeClr val="tx1"/>
                  </a:solidFill>
                  <a:ea typeface="+mn-lt"/>
                  <a:cs typeface="+mn-lt"/>
                </a:rPr>
                <a:t>Prius PHV | 2012 | 32095.61 | 8.82 |</a:t>
              </a:r>
            </a:p>
            <a:p>
              <a:r>
                <a:rPr lang="en-US" sz="1200" err="1">
                  <a:solidFill>
                    <a:schemeClr val="tx1"/>
                  </a:solidFill>
                  <a:ea typeface="+mn-lt"/>
                  <a:cs typeface="+mn-lt"/>
                </a:rPr>
                <a:t>Prius C | 2013 | 19080.0 | 8.7 |</a:t>
              </a:r>
            </a:p>
            <a:p>
              <a:r>
                <a:rPr lang="en-US" sz="1200" err="1">
                  <a:solidFill>
                    <a:schemeClr val="tx1"/>
                  </a:solidFill>
                  <a:ea typeface="+mn-lt"/>
                  <a:cs typeface="+mn-lt"/>
                </a:rPr>
                <a:t>Prius | 2013 | 24200.0 | 10.2 |</a:t>
              </a:r>
            </a:p>
            <a:p>
              <a:r>
                <a:rPr lang="en-US" sz="1200" err="1">
                  <a:solidFill>
                    <a:schemeClr val="tx1"/>
                  </a:solidFill>
                  <a:ea typeface="+mn-lt"/>
                  <a:cs typeface="+mn-lt"/>
                </a:rPr>
                <a:t>Prius Plug-in | 2013 | 32000.0 | 9.17 |</a:t>
              </a:r>
              <a:endParaRPr lang="en-US" sz="1200">
                <a:solidFill>
                  <a:schemeClr val="tx1"/>
                </a:solidFill>
                <a:ea typeface="+mn-lt"/>
                <a:cs typeface="+mn-lt"/>
              </a:endParaRPr>
            </a:p>
          </p:txBody>
        </p:sp>
      </p:grpSp>
      <p:grpSp>
        <p:nvGrpSpPr>
          <p:cNvPr id="5" name="Group 4">
            <a:extLst>
              <a:ext uri="{FF2B5EF4-FFF2-40B4-BE49-F238E27FC236}">
                <a16:creationId xmlns:a16="http://schemas.microsoft.com/office/drawing/2014/main" id="{44041A92-2B44-BEFD-8D4C-2AEF158E9A12}"/>
              </a:ext>
            </a:extLst>
          </p:cNvPr>
          <p:cNvGrpSpPr/>
          <p:nvPr/>
        </p:nvGrpSpPr>
        <p:grpSpPr>
          <a:xfrm>
            <a:off x="2043402" y="1728219"/>
            <a:ext cx="9852663" cy="4785685"/>
            <a:chOff x="2043402" y="1728219"/>
            <a:chExt cx="9852663" cy="4785685"/>
          </a:xfrm>
        </p:grpSpPr>
        <p:sp>
          <p:nvSpPr>
            <p:cNvPr id="19" name="Text Placeholder 5">
              <a:extLst>
                <a:ext uri="{FF2B5EF4-FFF2-40B4-BE49-F238E27FC236}">
                  <a16:creationId xmlns:a16="http://schemas.microsoft.com/office/drawing/2014/main" id="{3C580CDC-C1B6-0D9A-56C1-698942308ECD}"/>
                </a:ext>
              </a:extLst>
            </p:cNvPr>
            <p:cNvSpPr txBox="1">
              <a:spLocks/>
            </p:cNvSpPr>
            <p:nvPr/>
          </p:nvSpPr>
          <p:spPr>
            <a:xfrm>
              <a:off x="7176434" y="5129782"/>
              <a:ext cx="1791866" cy="1384122"/>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2000">
                  <a:latin typeface="+mj-lt"/>
                  <a:cs typeface="Segoe UI Semilight"/>
                </a:rPr>
                <a:t>Large Language Model</a:t>
              </a:r>
              <a:endParaRPr lang="en-US" sz="2000">
                <a:cs typeface="Arial"/>
              </a:endParaRPr>
            </a:p>
          </p:txBody>
        </p:sp>
        <p:pic>
          <p:nvPicPr>
            <p:cNvPr id="20" name="Graphic 2">
              <a:extLst>
                <a:ext uri="{FF2B5EF4-FFF2-40B4-BE49-F238E27FC236}">
                  <a16:creationId xmlns:a16="http://schemas.microsoft.com/office/drawing/2014/main" id="{58489EEB-F1DC-B61B-BFBA-4C51EA57B6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33033" y="3326932"/>
              <a:ext cx="1627908" cy="1721555"/>
            </a:xfrm>
            <a:prstGeom prst="rect">
              <a:avLst/>
            </a:prstGeom>
          </p:spPr>
        </p:pic>
        <p:sp>
          <p:nvSpPr>
            <p:cNvPr id="21" name="Arrow: Right 10">
              <a:extLst>
                <a:ext uri="{FF2B5EF4-FFF2-40B4-BE49-F238E27FC236}">
                  <a16:creationId xmlns:a16="http://schemas.microsoft.com/office/drawing/2014/main" id="{23A8EBE2-6AD9-8DCF-FE47-2F068C157347}"/>
                </a:ext>
              </a:extLst>
            </p:cNvPr>
            <p:cNvSpPr/>
            <p:nvPr/>
          </p:nvSpPr>
          <p:spPr bwMode="auto">
            <a:xfrm>
              <a:off x="4312170" y="4239316"/>
              <a:ext cx="2850593" cy="293302"/>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Arrow: Right 11">
              <a:extLst>
                <a:ext uri="{FF2B5EF4-FFF2-40B4-BE49-F238E27FC236}">
                  <a16:creationId xmlns:a16="http://schemas.microsoft.com/office/drawing/2014/main" id="{A3D3C999-FE47-0D28-2C7B-27CB3568ADEE}"/>
                </a:ext>
              </a:extLst>
            </p:cNvPr>
            <p:cNvSpPr/>
            <p:nvPr/>
          </p:nvSpPr>
          <p:spPr bwMode="auto">
            <a:xfrm>
              <a:off x="2043402" y="3394479"/>
              <a:ext cx="5119360" cy="293302"/>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22">
              <a:extLst>
                <a:ext uri="{FF2B5EF4-FFF2-40B4-BE49-F238E27FC236}">
                  <a16:creationId xmlns:a16="http://schemas.microsoft.com/office/drawing/2014/main" id="{88307A12-D5E4-8433-C08A-79709E5A2215}"/>
                </a:ext>
              </a:extLst>
            </p:cNvPr>
            <p:cNvGrpSpPr/>
            <p:nvPr/>
          </p:nvGrpSpPr>
          <p:grpSpPr>
            <a:xfrm>
              <a:off x="8707029" y="1728219"/>
              <a:ext cx="3189036" cy="1290070"/>
              <a:chOff x="19242487" y="2962848"/>
              <a:chExt cx="4664094" cy="2466784"/>
            </a:xfrm>
          </p:grpSpPr>
          <p:sp>
            <p:nvSpPr>
              <p:cNvPr id="24" name="Speech Bubble: Rectangle with Corners Rounded 18">
                <a:extLst>
                  <a:ext uri="{FF2B5EF4-FFF2-40B4-BE49-F238E27FC236}">
                    <a16:creationId xmlns:a16="http://schemas.microsoft.com/office/drawing/2014/main" id="{AFF3F464-E7AC-1290-C912-7172645DB7A6}"/>
                  </a:ext>
                </a:extLst>
              </p:cNvPr>
              <p:cNvSpPr/>
              <p:nvPr/>
            </p:nvSpPr>
            <p:spPr bwMode="auto">
              <a:xfrm>
                <a:off x="19242487" y="2962848"/>
                <a:ext cx="4664094" cy="2466784"/>
              </a:xfrm>
              <a:prstGeom prst="wedgeRoundRectCallout">
                <a:avLst>
                  <a:gd name="adj1" fmla="val 24202"/>
                  <a:gd name="adj2" fmla="val 65278"/>
                  <a:gd name="adj3" fmla="val 16667"/>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TextBox 12">
                <a:extLst>
                  <a:ext uri="{FF2B5EF4-FFF2-40B4-BE49-F238E27FC236}">
                    <a16:creationId xmlns:a16="http://schemas.microsoft.com/office/drawing/2014/main" id="{627C13D3-54B7-1D66-88DF-6F22D8A82E7F}"/>
                  </a:ext>
                </a:extLst>
              </p:cNvPr>
              <p:cNvSpPr txBox="1"/>
              <p:nvPr/>
            </p:nvSpPr>
            <p:spPr>
              <a:xfrm>
                <a:off x="19491020" y="3395992"/>
                <a:ext cx="4246078" cy="1588976"/>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r>
                  <a:rPr lang="en-US" sz="1800">
                    <a:latin typeface="Segoe UI"/>
                    <a:ea typeface="Menlo"/>
                    <a:cs typeface="Menlo"/>
                  </a:rPr>
                  <a:t>The Prius V has an acceleration of 9.51 seconds from 0 to 60 mph.</a:t>
                </a:r>
                <a:endParaRPr lang="en-US" sz="1800" baseline="30000">
                  <a:latin typeface="Segoe UI"/>
                  <a:cs typeface="Segoe UI"/>
                </a:endParaRPr>
              </a:p>
            </p:txBody>
          </p:sp>
        </p:grpSp>
        <p:pic>
          <p:nvPicPr>
            <p:cNvPr id="26" name="Graphic 14">
              <a:extLst>
                <a:ext uri="{FF2B5EF4-FFF2-40B4-BE49-F238E27FC236}">
                  <a16:creationId xmlns:a16="http://schemas.microsoft.com/office/drawing/2014/main" id="{2AAFD11C-607C-62F9-E89F-2C6D58D41C3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80686" y="3143619"/>
              <a:ext cx="1537460" cy="1617942"/>
            </a:xfrm>
            <a:prstGeom prst="rect">
              <a:avLst/>
            </a:prstGeom>
          </p:spPr>
        </p:pic>
        <p:sp>
          <p:nvSpPr>
            <p:cNvPr id="27" name="Arrow: Right 17">
              <a:extLst>
                <a:ext uri="{FF2B5EF4-FFF2-40B4-BE49-F238E27FC236}">
                  <a16:creationId xmlns:a16="http://schemas.microsoft.com/office/drawing/2014/main" id="{0F586DB3-3783-1740-99CF-B79B28F8AD87}"/>
                </a:ext>
              </a:extLst>
            </p:cNvPr>
            <p:cNvSpPr/>
            <p:nvPr/>
          </p:nvSpPr>
          <p:spPr bwMode="auto">
            <a:xfrm>
              <a:off x="9106065" y="4295107"/>
              <a:ext cx="830562" cy="341123"/>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 name="Group 27">
            <a:extLst>
              <a:ext uri="{FF2B5EF4-FFF2-40B4-BE49-F238E27FC236}">
                <a16:creationId xmlns:a16="http://schemas.microsoft.com/office/drawing/2014/main" id="{8C4C0D4D-B687-C5BD-C08E-5D8EEA2B0264}"/>
              </a:ext>
            </a:extLst>
          </p:cNvPr>
          <p:cNvGrpSpPr/>
          <p:nvPr/>
        </p:nvGrpSpPr>
        <p:grpSpPr>
          <a:xfrm>
            <a:off x="206896" y="2408099"/>
            <a:ext cx="3569761" cy="3686895"/>
            <a:chOff x="196957" y="2505555"/>
            <a:chExt cx="3569761" cy="3686895"/>
          </a:xfrm>
        </p:grpSpPr>
        <p:pic>
          <p:nvPicPr>
            <p:cNvPr id="29" name="Graphic 13">
              <a:extLst>
                <a:ext uri="{FF2B5EF4-FFF2-40B4-BE49-F238E27FC236}">
                  <a16:creationId xmlns:a16="http://schemas.microsoft.com/office/drawing/2014/main" id="{5C47DACF-227F-7727-C68F-25C9F98998E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5107" y="3488251"/>
              <a:ext cx="1477321" cy="1530271"/>
            </a:xfrm>
            <a:prstGeom prst="rect">
              <a:avLst/>
            </a:prstGeom>
          </p:spPr>
        </p:pic>
        <p:sp>
          <p:nvSpPr>
            <p:cNvPr id="30" name="Text Placeholder 5">
              <a:extLst>
                <a:ext uri="{FF2B5EF4-FFF2-40B4-BE49-F238E27FC236}">
                  <a16:creationId xmlns:a16="http://schemas.microsoft.com/office/drawing/2014/main" id="{9F42EBF4-18FF-7842-6375-8420BC139F3D}"/>
                </a:ext>
              </a:extLst>
            </p:cNvPr>
            <p:cNvSpPr txBox="1">
              <a:spLocks/>
            </p:cNvSpPr>
            <p:nvPr/>
          </p:nvSpPr>
          <p:spPr>
            <a:xfrm>
              <a:off x="196957" y="5182139"/>
              <a:ext cx="2051084" cy="1010311"/>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2000">
                  <a:latin typeface="+mj-lt"/>
                  <a:cs typeface="Segoe UI Semilight"/>
                </a:rPr>
                <a:t>User</a:t>
              </a:r>
              <a:endParaRPr lang="en-US"/>
            </a:p>
            <a:p>
              <a:pPr marL="0" indent="0" algn="ctr" defTabSz="1865484">
                <a:buNone/>
                <a:defRPr/>
              </a:pPr>
              <a:r>
                <a:rPr lang="en-US" sz="2000">
                  <a:latin typeface="+mj-lt"/>
                  <a:cs typeface="Segoe UI Semilight"/>
                </a:rPr>
                <a:t>Question</a:t>
              </a:r>
              <a:endParaRPr lang="en-US" sz="2000">
                <a:cs typeface="Segoe UI Semilight"/>
              </a:endParaRPr>
            </a:p>
          </p:txBody>
        </p:sp>
        <p:grpSp>
          <p:nvGrpSpPr>
            <p:cNvPr id="31" name="Group 30">
              <a:extLst>
                <a:ext uri="{FF2B5EF4-FFF2-40B4-BE49-F238E27FC236}">
                  <a16:creationId xmlns:a16="http://schemas.microsoft.com/office/drawing/2014/main" id="{D639F50A-443D-1082-1B71-0C27CADBD3AC}"/>
                </a:ext>
              </a:extLst>
            </p:cNvPr>
            <p:cNvGrpSpPr/>
            <p:nvPr/>
          </p:nvGrpSpPr>
          <p:grpSpPr>
            <a:xfrm>
              <a:off x="305871" y="2505555"/>
              <a:ext cx="3460847" cy="683680"/>
              <a:chOff x="521530" y="4579550"/>
              <a:chExt cx="5425157" cy="1096969"/>
            </a:xfrm>
          </p:grpSpPr>
          <p:sp>
            <p:nvSpPr>
              <p:cNvPr id="32" name="Speech Bubble: Rectangle with Corners Rounded 7">
                <a:extLst>
                  <a:ext uri="{FF2B5EF4-FFF2-40B4-BE49-F238E27FC236}">
                    <a16:creationId xmlns:a16="http://schemas.microsoft.com/office/drawing/2014/main" id="{AC474ED7-8B5F-250D-AC31-772712B100E4}"/>
                  </a:ext>
                </a:extLst>
              </p:cNvPr>
              <p:cNvSpPr/>
              <p:nvPr/>
            </p:nvSpPr>
            <p:spPr bwMode="auto">
              <a:xfrm>
                <a:off x="521530" y="4579550"/>
                <a:ext cx="5425157" cy="1096969"/>
              </a:xfrm>
              <a:prstGeom prst="wedgeRoundRectCallout">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FF3287C1-B856-81BE-7622-436BCAABE3C4}"/>
                  </a:ext>
                </a:extLst>
              </p:cNvPr>
              <p:cNvSpPr txBox="1">
                <a:spLocks/>
              </p:cNvSpPr>
              <p:nvPr/>
            </p:nvSpPr>
            <p:spPr>
              <a:xfrm>
                <a:off x="672027" y="4766660"/>
                <a:ext cx="5239178" cy="760133"/>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defTabSz="1865484">
                  <a:buNone/>
                  <a:defRPr/>
                </a:pPr>
                <a:r>
                  <a:rPr lang="en-US" sz="2000">
                    <a:latin typeface="Segoe UI"/>
                    <a:cs typeface="Segoe UI Semilight"/>
                  </a:rPr>
                  <a:t>How fast is the Prius V?</a:t>
                </a:r>
                <a:endParaRPr lang="en-US" sz="2000">
                  <a:latin typeface="Segoe UI"/>
                  <a:cs typeface="Segoe UI"/>
                </a:endParaRPr>
              </a:p>
            </p:txBody>
          </p:sp>
        </p:grpSp>
      </p:grpSp>
    </p:spTree>
    <p:extLst>
      <p:ext uri="{BB962C8B-B14F-4D97-AF65-F5344CB8AC3E}">
        <p14:creationId xmlns:p14="http://schemas.microsoft.com/office/powerpoint/2010/main" val="3936671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783293-BA40-F844-613F-DB37578235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AC00B5-0A27-6977-9C03-7C9D2DF6FA6E}"/>
              </a:ext>
            </a:extLst>
          </p:cNvPr>
          <p:cNvSpPr>
            <a:spLocks noGrp="1"/>
          </p:cNvSpPr>
          <p:nvPr>
            <p:ph type="title"/>
          </p:nvPr>
        </p:nvSpPr>
        <p:spPr>
          <a:xfrm>
            <a:off x="577505" y="457200"/>
            <a:ext cx="11018520" cy="553998"/>
          </a:xfrm>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RAG with Azure OpenAI</a:t>
            </a:r>
            <a:endParaRPr lang="en-US"/>
          </a:p>
        </p:txBody>
      </p:sp>
      <p:sp>
        <p:nvSpPr>
          <p:cNvPr id="4" name="Rectangle 3">
            <a:extLst>
              <a:ext uri="{FF2B5EF4-FFF2-40B4-BE49-F238E27FC236}">
                <a16:creationId xmlns:a16="http://schemas.microsoft.com/office/drawing/2014/main" id="{31BB5F08-639E-2F76-AEF1-A819B98B6434}"/>
              </a:ext>
            </a:extLst>
          </p:cNvPr>
          <p:cNvSpPr/>
          <p:nvPr/>
        </p:nvSpPr>
        <p:spPr>
          <a:xfrm>
            <a:off x="585217" y="1319753"/>
            <a:ext cx="11089547" cy="4932057"/>
          </a:xfrm>
          <a:prstGeom prst="rect">
            <a:avLst/>
          </a:prstGeom>
          <a:solidFill>
            <a:schemeClr val="tx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6D7717F-D5A9-8C5C-1541-1F546A73F7C5}"/>
              </a:ext>
            </a:extLst>
          </p:cNvPr>
          <p:cNvSpPr txBox="1"/>
          <p:nvPr/>
        </p:nvSpPr>
        <p:spPr>
          <a:xfrm>
            <a:off x="791852" y="1385124"/>
            <a:ext cx="10814931" cy="4524315"/>
          </a:xfrm>
          <a:prstGeom prst="rect">
            <a:avLst/>
          </a:prstGeom>
          <a:noFill/>
        </p:spPr>
        <p:txBody>
          <a:bodyPr wrap="square">
            <a:spAutoFit/>
          </a:bodyPr>
          <a:lstStyle/>
          <a:p>
            <a:r>
              <a:rPr lang="en-US" b="0">
                <a:solidFill>
                  <a:srgbClr val="AF00DB"/>
                </a:solidFill>
                <a:effectLst/>
                <a:latin typeface="Menlo" panose="020B0609030804020204" pitchFamily="49" charset="0"/>
              </a:rPr>
              <a:t>POST</a:t>
            </a:r>
            <a:r>
              <a:rPr lang="en-US" b="0">
                <a:solidFill>
                  <a:srgbClr val="000000"/>
                </a:solidFill>
                <a:effectLst/>
                <a:latin typeface="Menlo" panose="020B0609030804020204" pitchFamily="49" charset="0"/>
              </a:rPr>
              <a:t> https://SERVICE_NAME.openai.azure.com/openai/deployments/</a:t>
            </a:r>
          </a:p>
          <a:p>
            <a:r>
              <a:rPr lang="en-US">
                <a:solidFill>
                  <a:srgbClr val="000000"/>
                </a:solidFill>
                <a:latin typeface="Menlo" panose="020B0609030804020204" pitchFamily="49" charset="0"/>
              </a:rPr>
              <a:t>     </a:t>
            </a:r>
            <a:r>
              <a:rPr lang="en-US" b="0">
                <a:solidFill>
                  <a:srgbClr val="000000"/>
                </a:solidFill>
                <a:effectLst/>
                <a:latin typeface="Menlo" panose="020B0609030804020204" pitchFamily="49" charset="0"/>
              </a:rPr>
              <a:t>DEPLOYMENT_NAME/chat/completions?api-version=2024-02-15-preview</a:t>
            </a:r>
          </a:p>
          <a:p>
            <a:r>
              <a:rPr lang="en-US" b="0">
                <a:solidFill>
                  <a:srgbClr val="800000"/>
                </a:solidFill>
                <a:effectLst/>
                <a:latin typeface="Menlo" panose="020B0609030804020204" pitchFamily="49" charset="0"/>
              </a:rPr>
              <a:t>Authorization</a:t>
            </a:r>
            <a:r>
              <a:rPr lang="en-US" b="0">
                <a:solidFill>
                  <a:srgbClr val="0000FF"/>
                </a:solidFill>
                <a:effectLst/>
                <a:latin typeface="Menlo" panose="020B0609030804020204" pitchFamily="49" charset="0"/>
              </a:rPr>
              <a:t>:</a:t>
            </a:r>
            <a:r>
              <a:rPr lang="en-US" b="0">
                <a:solidFill>
                  <a:srgbClr val="000000"/>
                </a:solidFill>
                <a:effectLst/>
                <a:latin typeface="Menlo" panose="020B0609030804020204" pitchFamily="49" charset="0"/>
              </a:rPr>
              <a:t> </a:t>
            </a:r>
            <a:r>
              <a:rPr lang="en-US" b="0">
                <a:solidFill>
                  <a:srgbClr val="A31515"/>
                </a:solidFill>
                <a:effectLst/>
                <a:latin typeface="Menlo" panose="020B0609030804020204" pitchFamily="49" charset="0"/>
              </a:rPr>
              <a:t>Bearer {{$dotenv TOKEN}}</a:t>
            </a:r>
            <a:endParaRPr lang="en-US" b="0">
              <a:solidFill>
                <a:srgbClr val="000000"/>
              </a:solidFill>
              <a:effectLst/>
              <a:latin typeface="Menlo" panose="020B0609030804020204" pitchFamily="49" charset="0"/>
            </a:endParaRPr>
          </a:p>
          <a:p>
            <a:r>
              <a:rPr lang="en-US" b="0">
                <a:solidFill>
                  <a:srgbClr val="800000"/>
                </a:solidFill>
                <a:effectLst/>
                <a:latin typeface="Menlo" panose="020B0609030804020204" pitchFamily="49" charset="0"/>
              </a:rPr>
              <a:t>Content-Type</a:t>
            </a:r>
            <a:r>
              <a:rPr lang="en-US" b="0">
                <a:solidFill>
                  <a:srgbClr val="0000FF"/>
                </a:solidFill>
                <a:effectLst/>
                <a:latin typeface="Menlo" panose="020B0609030804020204" pitchFamily="49" charset="0"/>
              </a:rPr>
              <a:t>:</a:t>
            </a:r>
            <a:r>
              <a:rPr lang="en-US" b="0">
                <a:solidFill>
                  <a:srgbClr val="000000"/>
                </a:solidFill>
                <a:effectLst/>
                <a:latin typeface="Menlo" panose="020B0609030804020204" pitchFamily="49" charset="0"/>
              </a:rPr>
              <a:t> </a:t>
            </a:r>
            <a:r>
              <a:rPr lang="en-US" b="0">
                <a:solidFill>
                  <a:srgbClr val="A31515"/>
                </a:solidFill>
                <a:effectLst/>
                <a:latin typeface="Menlo" panose="020B0609030804020204" pitchFamily="49" charset="0"/>
              </a:rPr>
              <a:t>application/json</a:t>
            </a:r>
            <a:endParaRPr lang="en-US" b="0">
              <a:solidFill>
                <a:srgbClr val="000000"/>
              </a:solidFill>
              <a:effectLst/>
              <a:latin typeface="Menlo" panose="020B0609030804020204" pitchFamily="49" charset="0"/>
            </a:endParaRPr>
          </a:p>
          <a:p>
            <a:br>
              <a:rPr lang="en-US" b="0">
                <a:solidFill>
                  <a:srgbClr val="000000"/>
                </a:solidFill>
                <a:effectLst/>
                <a:latin typeface="Menlo" panose="020B0609030804020204" pitchFamily="49" charset="0"/>
              </a:rPr>
            </a:br>
            <a:r>
              <a:rPr lang="en-US" b="0">
                <a:solidFill>
                  <a:srgbClr val="000000"/>
                </a:solidFill>
                <a:effectLst/>
                <a:latin typeface="Menlo" panose="020B0609030804020204" pitchFamily="49" charset="0"/>
              </a:rPr>
              <a:t>{</a:t>
            </a:r>
            <a:r>
              <a:rPr lang="en-US" b="0">
                <a:solidFill>
                  <a:srgbClr val="0451A5"/>
                </a:solidFill>
                <a:effectLst/>
                <a:latin typeface="Menlo" panose="020B0609030804020204" pitchFamily="49" charset="0"/>
              </a:rPr>
              <a:t>"messages"</a:t>
            </a:r>
            <a:r>
              <a:rPr lang="en-US" b="0">
                <a:solidFill>
                  <a:srgbClr val="000000"/>
                </a:solidFill>
                <a:effectLst/>
                <a:latin typeface="Menlo" panose="020B0609030804020204" pitchFamily="49" charset="0"/>
              </a:rPr>
              <a:t>: [</a:t>
            </a:r>
          </a:p>
          <a:p>
            <a:r>
              <a:rPr lang="en-US" b="0">
                <a:solidFill>
                  <a:srgbClr val="000000"/>
                </a:solidFill>
                <a:effectLst/>
                <a:latin typeface="Menlo" panose="020B0609030804020204" pitchFamily="49" charset="0"/>
              </a:rPr>
              <a:t>{</a:t>
            </a:r>
            <a:r>
              <a:rPr lang="en-US" b="0">
                <a:solidFill>
                  <a:srgbClr val="0451A5"/>
                </a:solidFill>
                <a:effectLst/>
                <a:latin typeface="Menlo" panose="020B0609030804020204" pitchFamily="49" charset="0"/>
              </a:rPr>
              <a:t>"role"</a:t>
            </a:r>
            <a:r>
              <a:rPr lang="en-US" b="0">
                <a:solidFill>
                  <a:srgbClr val="000000"/>
                </a:solidFill>
                <a:effectLst/>
                <a:latin typeface="Menlo" panose="020B0609030804020204" pitchFamily="49" charset="0"/>
              </a:rPr>
              <a:t>:</a:t>
            </a:r>
            <a:r>
              <a:rPr lang="en-US" b="0">
                <a:solidFill>
                  <a:srgbClr val="A31515"/>
                </a:solidFill>
                <a:effectLst/>
                <a:latin typeface="Menlo" panose="020B0609030804020204" pitchFamily="49" charset="0"/>
              </a:rPr>
              <a:t>"system"</a:t>
            </a:r>
            <a:r>
              <a:rPr lang="en-US" b="0">
                <a:solidFill>
                  <a:srgbClr val="000000"/>
                </a:solidFill>
                <a:effectLst/>
                <a:latin typeface="Menlo" panose="020B0609030804020204" pitchFamily="49" charset="0"/>
              </a:rPr>
              <a:t>, </a:t>
            </a:r>
            <a:r>
              <a:rPr lang="en-US" b="0">
                <a:solidFill>
                  <a:srgbClr val="0451A5"/>
                </a:solidFill>
                <a:effectLst/>
                <a:latin typeface="Menlo" panose="020B0609030804020204" pitchFamily="49" charset="0"/>
              </a:rPr>
              <a:t>"content"</a:t>
            </a:r>
            <a:r>
              <a:rPr lang="en-US" b="0">
                <a:solidFill>
                  <a:srgbClr val="000000"/>
                </a:solidFill>
                <a:effectLst/>
                <a:latin typeface="Menlo" panose="020B0609030804020204" pitchFamily="49" charset="0"/>
              </a:rPr>
              <a:t>:</a:t>
            </a:r>
            <a:r>
              <a:rPr lang="en-US" b="0">
                <a:solidFill>
                  <a:srgbClr val="A31515"/>
                </a:solidFill>
                <a:effectLst/>
                <a:latin typeface="Menlo" panose="020B0609030804020204" pitchFamily="49" charset="0"/>
              </a:rPr>
              <a:t>"You are a helpful assistant that answers questions about cars based off a hybrid car data set. You must use the data set to answer the questions, you should not provide any info that is not in the provided sources. Sources are provided as a Markdown table."</a:t>
            </a:r>
            <a:endParaRPr lang="en-US" b="0">
              <a:solidFill>
                <a:srgbClr val="000000"/>
              </a:solidFill>
              <a:effectLst/>
              <a:latin typeface="Menlo" panose="020B0609030804020204" pitchFamily="49" charset="0"/>
            </a:endParaRPr>
          </a:p>
          <a:p>
            <a:r>
              <a:rPr lang="en-US" b="0">
                <a:solidFill>
                  <a:srgbClr val="000000"/>
                </a:solidFill>
                <a:effectLst/>
                <a:latin typeface="Menlo" panose="020B0609030804020204" pitchFamily="49" charset="0"/>
              </a:rPr>
              <a:t>},</a:t>
            </a:r>
          </a:p>
          <a:p>
            <a:r>
              <a:rPr lang="en-US" b="0">
                <a:solidFill>
                  <a:srgbClr val="000000"/>
                </a:solidFill>
                <a:effectLst/>
                <a:latin typeface="Menlo" panose="020B0609030804020204" pitchFamily="49" charset="0"/>
              </a:rPr>
              <a:t>{</a:t>
            </a:r>
            <a:r>
              <a:rPr lang="en-US" b="0">
                <a:solidFill>
                  <a:srgbClr val="0451A5"/>
                </a:solidFill>
                <a:effectLst/>
                <a:latin typeface="Menlo" panose="020B0609030804020204" pitchFamily="49" charset="0"/>
              </a:rPr>
              <a:t>"role"</a:t>
            </a:r>
            <a:r>
              <a:rPr lang="en-US" b="0">
                <a:solidFill>
                  <a:srgbClr val="000000"/>
                </a:solidFill>
                <a:effectLst/>
                <a:latin typeface="Menlo" panose="020B0609030804020204" pitchFamily="49" charset="0"/>
              </a:rPr>
              <a:t>:</a:t>
            </a:r>
            <a:r>
              <a:rPr lang="en-US" b="0">
                <a:solidFill>
                  <a:srgbClr val="A31515"/>
                </a:solidFill>
                <a:effectLst/>
                <a:latin typeface="Menlo" panose="020B0609030804020204" pitchFamily="49" charset="0"/>
              </a:rPr>
              <a:t>"user"</a:t>
            </a:r>
            <a:r>
              <a:rPr lang="en-US" b="0">
                <a:solidFill>
                  <a:srgbClr val="000000"/>
                </a:solidFill>
                <a:effectLst/>
                <a:latin typeface="Menlo" panose="020B0609030804020204" pitchFamily="49" charset="0"/>
              </a:rPr>
              <a:t>, </a:t>
            </a:r>
            <a:r>
              <a:rPr lang="en-US" b="0">
                <a:solidFill>
                  <a:srgbClr val="0451A5"/>
                </a:solidFill>
                <a:effectLst/>
                <a:latin typeface="Menlo" panose="020B0609030804020204" pitchFamily="49" charset="0"/>
              </a:rPr>
              <a:t>"content"</a:t>
            </a:r>
            <a:r>
              <a:rPr lang="en-US" b="0">
                <a:solidFill>
                  <a:srgbClr val="000000"/>
                </a:solidFill>
                <a:effectLst/>
                <a:latin typeface="Menlo" panose="020B0609030804020204" pitchFamily="49" charset="0"/>
              </a:rPr>
              <a:t>: </a:t>
            </a:r>
            <a:r>
              <a:rPr lang="en-US" b="0">
                <a:solidFill>
                  <a:srgbClr val="A31515"/>
                </a:solidFill>
                <a:effectLst/>
                <a:latin typeface="Menlo" panose="020B0609030804020204" pitchFamily="49" charset="0"/>
              </a:rPr>
              <a:t>"How fast is the Prius V?</a:t>
            </a:r>
            <a:r>
              <a:rPr lang="en-US" b="0">
                <a:solidFill>
                  <a:srgbClr val="EE0000"/>
                </a:solidFill>
                <a:effectLst/>
                <a:latin typeface="Menlo" panose="020B0609030804020204" pitchFamily="49" charset="0"/>
              </a:rPr>
              <a:t>\n\n</a:t>
            </a:r>
            <a:r>
              <a:rPr lang="en-US" b="0">
                <a:solidFill>
                  <a:srgbClr val="A31515"/>
                </a:solidFill>
                <a:effectLst/>
                <a:latin typeface="Menlo" panose="020B0609030804020204" pitchFamily="49" charset="0"/>
              </a:rPr>
              <a:t>Sources: vehicle | year | msrp | acceleration | mpg | class</a:t>
            </a:r>
            <a:r>
              <a:rPr lang="en-US" b="0">
                <a:solidFill>
                  <a:srgbClr val="EE0000"/>
                </a:solidFill>
                <a:effectLst/>
                <a:latin typeface="Menlo" panose="020B0609030804020204" pitchFamily="49" charset="0"/>
              </a:rPr>
              <a:t>\n</a:t>
            </a:r>
            <a:r>
              <a:rPr lang="en-US" b="0">
                <a:solidFill>
                  <a:srgbClr val="A31515"/>
                </a:solidFill>
                <a:effectLst/>
                <a:latin typeface="Menlo" panose="020B0609030804020204" pitchFamily="49" charset="0"/>
              </a:rPr>
              <a:t> --- | --- | --- | --- | --- | --- |</a:t>
            </a:r>
            <a:r>
              <a:rPr lang="en-US" b="0">
                <a:solidFill>
                  <a:srgbClr val="EE0000"/>
                </a:solidFill>
                <a:effectLst/>
                <a:latin typeface="Menlo" panose="020B0609030804020204" pitchFamily="49" charset="0"/>
              </a:rPr>
              <a:t>\n</a:t>
            </a:r>
            <a:r>
              <a:rPr lang="en-US" b="0">
                <a:solidFill>
                  <a:srgbClr val="A31515"/>
                </a:solidFill>
                <a:effectLst/>
                <a:latin typeface="Menlo" panose="020B0609030804020204" pitchFamily="49" charset="0"/>
              </a:rPr>
              <a:t>Prius (1st Gen) | 1997 | 24509.74 | 7.46 | 41.26 | Compact|</a:t>
            </a:r>
            <a:r>
              <a:rPr lang="en-US" b="0">
                <a:solidFill>
                  <a:srgbClr val="EE0000"/>
                </a:solidFill>
                <a:effectLst/>
                <a:latin typeface="Menlo" panose="020B0609030804020204" pitchFamily="49" charset="0"/>
              </a:rPr>
              <a:t>\n</a:t>
            </a:r>
            <a:r>
              <a:rPr lang="en-US" b="0">
                <a:solidFill>
                  <a:srgbClr val="A31515"/>
                </a:solidFill>
                <a:effectLst/>
                <a:latin typeface="Menlo" panose="020B0609030804020204" pitchFamily="49" charset="0"/>
              </a:rPr>
              <a:t>Prius (2nd Gen) | 2000 | 26832.25 | 7.97...</a:t>
            </a:r>
          </a:p>
          <a:p>
            <a:r>
              <a:rPr lang="en-US" b="0">
                <a:solidFill>
                  <a:srgbClr val="000000"/>
                </a:solidFill>
                <a:effectLst/>
                <a:latin typeface="Menlo" panose="020B0609030804020204" pitchFamily="49" charset="0"/>
              </a:rPr>
              <a:t>}</a:t>
            </a:r>
            <a:r>
              <a:rPr lang="en-US">
                <a:solidFill>
                  <a:srgbClr val="000000"/>
                </a:solidFill>
                <a:latin typeface="Menlo" panose="020B0609030804020204" pitchFamily="49" charset="0"/>
              </a:rPr>
              <a:t>]}</a:t>
            </a:r>
            <a:endParaRPr lang="en-US" b="0">
              <a:solidFill>
                <a:srgbClr val="000000"/>
              </a:solidFill>
              <a:effectLst/>
              <a:latin typeface="Menlo" panose="020B0609030804020204" pitchFamily="49" charset="0"/>
            </a:endParaRPr>
          </a:p>
        </p:txBody>
      </p:sp>
      <p:sp>
        <p:nvSpPr>
          <p:cNvPr id="6" name="TextBox 5">
            <a:extLst>
              <a:ext uri="{FF2B5EF4-FFF2-40B4-BE49-F238E27FC236}">
                <a16:creationId xmlns:a16="http://schemas.microsoft.com/office/drawing/2014/main" id="{6BDC67BA-C079-8AFC-7F5C-5289103A7C66}"/>
              </a:ext>
            </a:extLst>
          </p:cNvPr>
          <p:cNvSpPr txBox="1"/>
          <p:nvPr/>
        </p:nvSpPr>
        <p:spPr>
          <a:xfrm>
            <a:off x="585217" y="6317181"/>
            <a:ext cx="10936223" cy="369332"/>
          </a:xfrm>
          <a:prstGeom prst="rect">
            <a:avLst/>
          </a:prstGeom>
          <a:noFill/>
        </p:spPr>
        <p:txBody>
          <a:bodyPr wrap="square">
            <a:spAutoFit/>
          </a:bodyPr>
          <a:lstStyle/>
          <a:p>
            <a:r>
              <a:rPr lang="en-US">
                <a:hlinkClick r:id="rId3">
                  <a:extLst>
                    <a:ext uri="{A12FA001-AC4F-418D-AE19-62706E023703}">
                      <ahyp:hlinkClr xmlns:ahyp="http://schemas.microsoft.com/office/drawing/2018/hyperlinkcolor" val="tx"/>
                    </a:ext>
                  </a:extLst>
                </a:hlinkClick>
              </a:rPr>
              <a:t>https://github.com/pamelafox/python-openai-demos/blob/main/retrieval_augmented_generation.py</a:t>
            </a:r>
            <a:endParaRPr lang="en-US"/>
          </a:p>
        </p:txBody>
      </p:sp>
    </p:spTree>
    <p:extLst>
      <p:ext uri="{BB962C8B-B14F-4D97-AF65-F5344CB8AC3E}">
        <p14:creationId xmlns:p14="http://schemas.microsoft.com/office/powerpoint/2010/main" val="805457708"/>
      </p:ext>
    </p:extLst>
  </p:cSld>
  <p:clrMapOvr>
    <a:masterClrMapping/>
  </p:clrMapOvr>
  <p:transition>
    <p:fade/>
  </p:transition>
  <p:extLst>
    <p:ext uri="{6950BFC3-D8DA-4A85-94F7-54DA5524770B}">
      <p188:commentRel xmlns:p188="http://schemas.microsoft.com/office/powerpoint/2018/8/main" r:id="rId2"/>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E5D5CD-5D95-FD3C-AF73-540EF3D628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CCF752-FD9E-750F-7C8C-36303FF70915}"/>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The benefits of RAG</a:t>
            </a:r>
            <a:endParaRPr lang="en-US"/>
          </a:p>
        </p:txBody>
      </p:sp>
      <p:pic>
        <p:nvPicPr>
          <p:cNvPr id="4" name="Picture 3" descr="A screenshot of a chat&#10;&#10;Description automatically generated">
            <a:extLst>
              <a:ext uri="{FF2B5EF4-FFF2-40B4-BE49-F238E27FC236}">
                <a16:creationId xmlns:a16="http://schemas.microsoft.com/office/drawing/2014/main" id="{81B2EDB2-F638-A7BE-87D0-75DC9CF21EFB}"/>
              </a:ext>
            </a:extLst>
          </p:cNvPr>
          <p:cNvPicPr>
            <a:picLocks noChangeAspect="1"/>
          </p:cNvPicPr>
          <p:nvPr/>
        </p:nvPicPr>
        <p:blipFill>
          <a:blip r:embed="rId2"/>
          <a:stretch>
            <a:fillRect/>
          </a:stretch>
        </p:blipFill>
        <p:spPr>
          <a:xfrm>
            <a:off x="838200" y="1527666"/>
            <a:ext cx="6951265" cy="3494708"/>
          </a:xfrm>
          <a:prstGeom prst="rect">
            <a:avLst/>
          </a:prstGeom>
          <a:ln>
            <a:solidFill>
              <a:schemeClr val="tx1">
                <a:lumMod val="50000"/>
                <a:lumOff val="50000"/>
              </a:schemeClr>
            </a:solidFill>
          </a:ln>
          <a:effectLst/>
        </p:spPr>
      </p:pic>
      <p:pic>
        <p:nvPicPr>
          <p:cNvPr id="5" name="Picture 4" descr="A screenshot of a chat&#10;&#10;Description automatically generated">
            <a:extLst>
              <a:ext uri="{FF2B5EF4-FFF2-40B4-BE49-F238E27FC236}">
                <a16:creationId xmlns:a16="http://schemas.microsoft.com/office/drawing/2014/main" id="{167C5233-B4D3-1795-274D-35402B3ED32A}"/>
              </a:ext>
            </a:extLst>
          </p:cNvPr>
          <p:cNvPicPr>
            <a:picLocks noChangeAspect="1"/>
          </p:cNvPicPr>
          <p:nvPr/>
        </p:nvPicPr>
        <p:blipFill>
          <a:blip r:embed="rId3"/>
          <a:stretch>
            <a:fillRect/>
          </a:stretch>
        </p:blipFill>
        <p:spPr>
          <a:xfrm>
            <a:off x="4943060" y="2931568"/>
            <a:ext cx="6134100" cy="3644900"/>
          </a:xfrm>
          <a:prstGeom prst="rect">
            <a:avLst/>
          </a:prstGeom>
          <a:ln>
            <a:solidFill>
              <a:schemeClr val="tx1">
                <a:lumMod val="50000"/>
                <a:lumOff val="50000"/>
              </a:schemeClr>
            </a:solidFill>
          </a:ln>
          <a:effectLst/>
        </p:spPr>
      </p:pic>
      <p:sp>
        <p:nvSpPr>
          <p:cNvPr id="6" name="TextBox 5">
            <a:extLst>
              <a:ext uri="{FF2B5EF4-FFF2-40B4-BE49-F238E27FC236}">
                <a16:creationId xmlns:a16="http://schemas.microsoft.com/office/drawing/2014/main" id="{E395D061-1D0B-74EA-182C-EDD9EC9DEABC}"/>
              </a:ext>
            </a:extLst>
          </p:cNvPr>
          <p:cNvSpPr txBox="1"/>
          <p:nvPr/>
        </p:nvSpPr>
        <p:spPr>
          <a:xfrm>
            <a:off x="7928113" y="1559041"/>
            <a:ext cx="3425687" cy="307777"/>
          </a:xfrm>
          <a:prstGeom prst="rect">
            <a:avLst/>
          </a:prstGeom>
          <a:noFill/>
        </p:spPr>
        <p:txBody>
          <a:bodyPr wrap="square" lIns="0" tIns="0" rIns="0" bIns="0" rtlCol="0">
            <a:spAutoFit/>
          </a:bodyPr>
          <a:lstStyle/>
          <a:p>
            <a:pPr algn="l"/>
            <a:r>
              <a:rPr lang="en-US" sz="2000"/>
              <a:t>Up-to-date public knowledge</a:t>
            </a:r>
          </a:p>
        </p:txBody>
      </p:sp>
      <p:sp>
        <p:nvSpPr>
          <p:cNvPr id="7" name="TextBox 6">
            <a:extLst>
              <a:ext uri="{FF2B5EF4-FFF2-40B4-BE49-F238E27FC236}">
                <a16:creationId xmlns:a16="http://schemas.microsoft.com/office/drawing/2014/main" id="{B00BAE0D-6F33-9D69-47B0-E2E5F20BFAF5}"/>
              </a:ext>
            </a:extLst>
          </p:cNvPr>
          <p:cNvSpPr txBox="1"/>
          <p:nvPr/>
        </p:nvSpPr>
        <p:spPr>
          <a:xfrm>
            <a:off x="1332973" y="5645532"/>
            <a:ext cx="3339548" cy="307777"/>
          </a:xfrm>
          <a:prstGeom prst="rect">
            <a:avLst/>
          </a:prstGeom>
          <a:noFill/>
        </p:spPr>
        <p:txBody>
          <a:bodyPr wrap="square" lIns="0" tIns="0" rIns="0" bIns="0" rtlCol="0">
            <a:spAutoFit/>
          </a:bodyPr>
          <a:lstStyle/>
          <a:p>
            <a:pPr algn="l"/>
            <a:r>
              <a:rPr lang="en-US" sz="2000"/>
              <a:t>Access to internal knowledge</a:t>
            </a:r>
          </a:p>
        </p:txBody>
      </p:sp>
    </p:spTree>
    <p:extLst>
      <p:ext uri="{BB962C8B-B14F-4D97-AF65-F5344CB8AC3E}">
        <p14:creationId xmlns:p14="http://schemas.microsoft.com/office/powerpoint/2010/main" val="93356032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EFB2A-0786-315E-C6B8-199B3A0F71C4}"/>
              </a:ext>
            </a:extLst>
          </p:cNvPr>
          <p:cNvSpPr>
            <a:spLocks noGrp="1"/>
          </p:cNvSpPr>
          <p:nvPr>
            <p:ph type="title"/>
          </p:nvPr>
        </p:nvSpPr>
        <p:spPr/>
        <p:txBody>
          <a:bodyPr/>
          <a:lstStyle/>
          <a:p>
            <a:r>
              <a:rPr lang="en-US"/>
              <a:t>RAG in the wild</a:t>
            </a:r>
          </a:p>
        </p:txBody>
      </p:sp>
      <p:pic>
        <p:nvPicPr>
          <p:cNvPr id="5" name="Picture 4" descr="A screenshot of a computer&#10;&#10;Description automatically generated">
            <a:extLst>
              <a:ext uri="{FF2B5EF4-FFF2-40B4-BE49-F238E27FC236}">
                <a16:creationId xmlns:a16="http://schemas.microsoft.com/office/drawing/2014/main" id="{664B9DC0-1CC7-B54B-8826-E9E5FA3A5F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9791" y="1507914"/>
            <a:ext cx="5599122" cy="2616733"/>
          </a:xfrm>
          <a:prstGeom prst="rect">
            <a:avLst/>
          </a:prstGeom>
        </p:spPr>
      </p:pic>
      <p:sp>
        <p:nvSpPr>
          <p:cNvPr id="6" name="TextBox 5">
            <a:extLst>
              <a:ext uri="{FF2B5EF4-FFF2-40B4-BE49-F238E27FC236}">
                <a16:creationId xmlns:a16="http://schemas.microsoft.com/office/drawing/2014/main" id="{4834A4B7-1F66-88AB-2F9D-380CC1864EAF}"/>
              </a:ext>
            </a:extLst>
          </p:cNvPr>
          <p:cNvSpPr txBox="1"/>
          <p:nvPr/>
        </p:nvSpPr>
        <p:spPr>
          <a:xfrm>
            <a:off x="6269791" y="1024831"/>
            <a:ext cx="5638801" cy="307777"/>
          </a:xfrm>
          <a:prstGeom prst="rect">
            <a:avLst/>
          </a:prstGeom>
          <a:noFill/>
        </p:spPr>
        <p:txBody>
          <a:bodyPr wrap="square" lIns="0" tIns="0" rIns="0" bIns="0" rtlCol="0">
            <a:spAutoFit/>
          </a:bodyPr>
          <a:lstStyle/>
          <a:p>
            <a:pPr algn="l"/>
            <a:r>
              <a:rPr lang="en-US" sz="2000" err="1"/>
              <a:t>GitHub Copilot (RAG on your VSCode workspace)</a:t>
            </a:r>
          </a:p>
        </p:txBody>
      </p:sp>
      <p:pic>
        <p:nvPicPr>
          <p:cNvPr id="8" name="Picture 7" descr="A screenshot of a chat&#10;&#10;Description automatically generated">
            <a:extLst>
              <a:ext uri="{FF2B5EF4-FFF2-40B4-BE49-F238E27FC236}">
                <a16:creationId xmlns:a16="http://schemas.microsoft.com/office/drawing/2014/main" id="{A4ADEBDA-8FFB-DB41-C07A-EC5FE2BDBF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263" y="1932702"/>
            <a:ext cx="5395537" cy="1965960"/>
          </a:xfrm>
          <a:prstGeom prst="rect">
            <a:avLst/>
          </a:prstGeom>
        </p:spPr>
      </p:pic>
      <p:sp>
        <p:nvSpPr>
          <p:cNvPr id="9" name="TextBox 8">
            <a:extLst>
              <a:ext uri="{FF2B5EF4-FFF2-40B4-BE49-F238E27FC236}">
                <a16:creationId xmlns:a16="http://schemas.microsoft.com/office/drawing/2014/main" id="{3B7CE093-C74C-E0C3-E4B3-FA0EF4127E7E}"/>
              </a:ext>
            </a:extLst>
          </p:cNvPr>
          <p:cNvSpPr txBox="1"/>
          <p:nvPr/>
        </p:nvSpPr>
        <p:spPr>
          <a:xfrm>
            <a:off x="613223" y="1471950"/>
            <a:ext cx="4101662" cy="307777"/>
          </a:xfrm>
          <a:prstGeom prst="rect">
            <a:avLst/>
          </a:prstGeom>
          <a:noFill/>
        </p:spPr>
        <p:txBody>
          <a:bodyPr wrap="square" lIns="0" tIns="0" rIns="0" bIns="0" rtlCol="0">
            <a:spAutoFit/>
          </a:bodyPr>
          <a:lstStyle/>
          <a:p>
            <a:pPr algn="l"/>
            <a:r>
              <a:rPr lang="en-US" sz="2000" err="1"/>
              <a:t>Teams Copilot (RAG on your chats)</a:t>
            </a:r>
          </a:p>
        </p:txBody>
      </p:sp>
      <p:pic>
        <p:nvPicPr>
          <p:cNvPr id="11" name="Picture 10" descr="A screenshot of a computer&#10;&#10;Description automatically generated">
            <a:extLst>
              <a:ext uri="{FF2B5EF4-FFF2-40B4-BE49-F238E27FC236}">
                <a16:creationId xmlns:a16="http://schemas.microsoft.com/office/drawing/2014/main" id="{37B63E62-5B41-D0C9-F870-690CA942CF6D}"/>
              </a:ext>
            </a:extLst>
          </p:cNvPr>
          <p:cNvPicPr>
            <a:picLocks noChangeAspect="1"/>
          </p:cNvPicPr>
          <p:nvPr/>
        </p:nvPicPr>
        <p:blipFill>
          <a:blip r:embed="rId4">
            <a:extLst>
              <a:ext uri="{28A0092B-C50C-407E-A947-70E740481C1C}">
                <a14:useLocalDpi xmlns:a14="http://schemas.microsoft.com/office/drawing/2010/main" val="0"/>
              </a:ext>
            </a:extLst>
          </a:blip>
          <a:srcRect t="37124"/>
          <a:stretch/>
        </p:blipFill>
        <p:spPr>
          <a:xfrm>
            <a:off x="2892895" y="4927204"/>
            <a:ext cx="6753791" cy="1658233"/>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F1F7C966-98D8-41AB-B0EA-69E93BAA05D0}"/>
              </a:ext>
            </a:extLst>
          </p:cNvPr>
          <p:cNvPicPr>
            <a:picLocks noChangeAspect="1"/>
          </p:cNvPicPr>
          <p:nvPr/>
        </p:nvPicPr>
        <p:blipFill>
          <a:blip r:embed="rId4">
            <a:extLst>
              <a:ext uri="{28A0092B-C50C-407E-A947-70E740481C1C}">
                <a14:useLocalDpi xmlns:a14="http://schemas.microsoft.com/office/drawing/2010/main" val="0"/>
              </a:ext>
            </a:extLst>
          </a:blip>
          <a:srcRect t="780" b="75436"/>
          <a:stretch/>
        </p:blipFill>
        <p:spPr>
          <a:xfrm>
            <a:off x="2892895" y="4299953"/>
            <a:ext cx="6753791" cy="627251"/>
          </a:xfrm>
          <a:prstGeom prst="rect">
            <a:avLst/>
          </a:prstGeom>
        </p:spPr>
      </p:pic>
      <p:sp>
        <p:nvSpPr>
          <p:cNvPr id="13" name="TextBox 12">
            <a:extLst>
              <a:ext uri="{FF2B5EF4-FFF2-40B4-BE49-F238E27FC236}">
                <a16:creationId xmlns:a16="http://schemas.microsoft.com/office/drawing/2014/main" id="{8ECBCA07-D25E-0BF2-4A69-E3B0EC422953}"/>
              </a:ext>
            </a:extLst>
          </p:cNvPr>
          <p:cNvSpPr txBox="1"/>
          <p:nvPr/>
        </p:nvSpPr>
        <p:spPr>
          <a:xfrm>
            <a:off x="780343" y="4924049"/>
            <a:ext cx="2008577" cy="615553"/>
          </a:xfrm>
          <a:prstGeom prst="rect">
            <a:avLst/>
          </a:prstGeom>
          <a:noFill/>
        </p:spPr>
        <p:txBody>
          <a:bodyPr wrap="square" lIns="0" tIns="0" rIns="0" bIns="0" rtlCol="0">
            <a:spAutoFit/>
          </a:bodyPr>
          <a:lstStyle/>
          <a:p>
            <a:pPr algn="r"/>
            <a:r>
              <a:rPr lang="en-US" sz="2000" err="1"/>
              <a:t>Bing Copilot </a:t>
            </a:r>
          </a:p>
          <a:p>
            <a:pPr algn="r"/>
            <a:r>
              <a:rPr lang="en-US" sz="2000" err="1"/>
              <a:t>(RAG on the web)</a:t>
            </a:r>
          </a:p>
        </p:txBody>
      </p:sp>
    </p:spTree>
    <p:extLst>
      <p:ext uri="{BB962C8B-B14F-4D97-AF65-F5344CB8AC3E}">
        <p14:creationId xmlns:p14="http://schemas.microsoft.com/office/powerpoint/2010/main" val="52748621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A7AA42-48A4-DD78-E764-57750BBCA3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3C298F-E66F-622A-9C82-DA9FE7D74AE6}"/>
              </a:ext>
            </a:extLst>
          </p:cNvPr>
          <p:cNvSpPr>
            <a:spLocks noGrp="1"/>
          </p:cNvSpPr>
          <p:nvPr>
            <p:ph type="title"/>
          </p:nvPr>
        </p:nvSpPr>
        <p:spPr/>
        <p:txBody>
          <a:bodyPr/>
          <a:lstStyle/>
          <a:p>
            <a:r>
              <a:rPr lang="en-US"/>
              <a:t>Types of RAG</a:t>
            </a:r>
          </a:p>
        </p:txBody>
      </p:sp>
    </p:spTree>
    <p:extLst>
      <p:ext uri="{BB962C8B-B14F-4D97-AF65-F5344CB8AC3E}">
        <p14:creationId xmlns:p14="http://schemas.microsoft.com/office/powerpoint/2010/main" val="3459534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0567" y="457200"/>
            <a:ext cx="8519890" cy="553998"/>
          </a:xfrm>
        </p:spPr>
        <p:txBody>
          <a:bodyPr/>
          <a:lstStyle/>
          <a:p>
            <a:r>
              <a:rPr lang="en-US">
                <a:cs typeface="Segoe UI"/>
              </a:rPr>
              <a:t>RAGHack streams</a:t>
            </a:r>
            <a:endParaRPr lang="en-US"/>
          </a:p>
        </p:txBody>
      </p:sp>
      <p:sp>
        <p:nvSpPr>
          <p:cNvPr id="5" name="TextBox 4">
            <a:extLst>
              <a:ext uri="{FF2B5EF4-FFF2-40B4-BE49-F238E27FC236}">
                <a16:creationId xmlns:a16="http://schemas.microsoft.com/office/drawing/2014/main" id="{3C0F6033-6267-BF90-C61D-8DBA78E5889B}"/>
              </a:ext>
            </a:extLst>
          </p:cNvPr>
          <p:cNvSpPr txBox="1"/>
          <p:nvPr/>
        </p:nvSpPr>
        <p:spPr>
          <a:xfrm>
            <a:off x="630272" y="1332720"/>
            <a:ext cx="3261894"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cs typeface="Segoe UI"/>
              </a:rPr>
              <a:t>Week 1: September 3 - 8</a:t>
            </a:r>
            <a:endParaRPr lang="en-US" sz="2000" err="1"/>
          </a:p>
        </p:txBody>
      </p:sp>
      <p:sp>
        <p:nvSpPr>
          <p:cNvPr id="6" name="TextBox 5">
            <a:extLst>
              <a:ext uri="{FF2B5EF4-FFF2-40B4-BE49-F238E27FC236}">
                <a16:creationId xmlns:a16="http://schemas.microsoft.com/office/drawing/2014/main" id="{ED32EB43-CC5F-8C68-D361-3C049F90E2C3}"/>
              </a:ext>
            </a:extLst>
          </p:cNvPr>
          <p:cNvSpPr txBox="1"/>
          <p:nvPr/>
        </p:nvSpPr>
        <p:spPr>
          <a:xfrm>
            <a:off x="537156" y="3888253"/>
            <a:ext cx="3261894"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cs typeface="Segoe UI"/>
              </a:rPr>
              <a:t>Week 2: September 9 - 14</a:t>
            </a:r>
            <a:endParaRPr lang="en-US" sz="2000" err="1"/>
          </a:p>
        </p:txBody>
      </p:sp>
      <p:sp>
        <p:nvSpPr>
          <p:cNvPr id="8" name="Rectangle 7">
            <a:extLst>
              <a:ext uri="{FF2B5EF4-FFF2-40B4-BE49-F238E27FC236}">
                <a16:creationId xmlns:a16="http://schemas.microsoft.com/office/drawing/2014/main" id="{043BD1E3-CBBD-85FE-D11A-9BCB91751AF7}"/>
              </a:ext>
            </a:extLst>
          </p:cNvPr>
          <p:cNvSpPr/>
          <p:nvPr/>
        </p:nvSpPr>
        <p:spPr bwMode="auto">
          <a:xfrm>
            <a:off x="2172391" y="1712059"/>
            <a:ext cx="1611225" cy="2075721"/>
          </a:xfrm>
          <a:prstGeom prst="rect">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06651CB7-A65E-3B4D-043C-29AFF22B94E3}"/>
              </a:ext>
            </a:extLst>
          </p:cNvPr>
          <p:cNvSpPr/>
          <p:nvPr/>
        </p:nvSpPr>
        <p:spPr bwMode="auto">
          <a:xfrm>
            <a:off x="3707956" y="1712059"/>
            <a:ext cx="1627790" cy="2075721"/>
          </a:xfrm>
          <a:prstGeom prst="rect">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8A881E47-2844-B99A-7771-0FB2C1E15839}"/>
              </a:ext>
            </a:extLst>
          </p:cNvPr>
          <p:cNvSpPr/>
          <p:nvPr/>
        </p:nvSpPr>
        <p:spPr bwMode="auto">
          <a:xfrm>
            <a:off x="5334629" y="1712059"/>
            <a:ext cx="1578095" cy="2075721"/>
          </a:xfrm>
          <a:prstGeom prst="rect">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82C944C8-C609-7795-2DBB-328F3F0546B1}"/>
              </a:ext>
            </a:extLst>
          </p:cNvPr>
          <p:cNvSpPr/>
          <p:nvPr/>
        </p:nvSpPr>
        <p:spPr bwMode="auto">
          <a:xfrm>
            <a:off x="6919889" y="1712059"/>
            <a:ext cx="1578095" cy="2075721"/>
          </a:xfrm>
          <a:prstGeom prst="rect">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0C44F135-4E22-22DE-42FD-86548D088EAD}"/>
              </a:ext>
            </a:extLst>
          </p:cNvPr>
          <p:cNvSpPr/>
          <p:nvPr/>
        </p:nvSpPr>
        <p:spPr bwMode="auto">
          <a:xfrm>
            <a:off x="8505150" y="1712059"/>
            <a:ext cx="1578095" cy="2075721"/>
          </a:xfrm>
          <a:prstGeom prst="rect">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462B5D37-6823-16F1-9CEB-3C666F65A8AE}"/>
              </a:ext>
            </a:extLst>
          </p:cNvPr>
          <p:cNvSpPr/>
          <p:nvPr/>
        </p:nvSpPr>
        <p:spPr bwMode="auto">
          <a:xfrm>
            <a:off x="10082127" y="1712059"/>
            <a:ext cx="1511835" cy="2075721"/>
          </a:xfrm>
          <a:prstGeom prst="rect">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5" name="TextBox 14">
            <a:extLst>
              <a:ext uri="{FF2B5EF4-FFF2-40B4-BE49-F238E27FC236}">
                <a16:creationId xmlns:a16="http://schemas.microsoft.com/office/drawing/2014/main" id="{237B242D-01D6-8454-5B70-3DB9FA6C34ED}"/>
              </a:ext>
            </a:extLst>
          </p:cNvPr>
          <p:cNvSpPr txBox="1"/>
          <p:nvPr/>
        </p:nvSpPr>
        <p:spPr>
          <a:xfrm>
            <a:off x="2219739" y="1708978"/>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3 </a:t>
            </a:r>
            <a:endParaRPr lang="en-US" sz="1200">
              <a:solidFill>
                <a:srgbClr val="091F2C"/>
              </a:solidFill>
              <a:cs typeface="Segoe UI"/>
            </a:endParaRPr>
          </a:p>
        </p:txBody>
      </p:sp>
      <p:sp>
        <p:nvSpPr>
          <p:cNvPr id="16" name="TextBox 15">
            <a:extLst>
              <a:ext uri="{FF2B5EF4-FFF2-40B4-BE49-F238E27FC236}">
                <a16:creationId xmlns:a16="http://schemas.microsoft.com/office/drawing/2014/main" id="{27E47B20-FB28-0AC5-F322-FC8393826342}"/>
              </a:ext>
            </a:extLst>
          </p:cNvPr>
          <p:cNvSpPr txBox="1"/>
          <p:nvPr/>
        </p:nvSpPr>
        <p:spPr>
          <a:xfrm>
            <a:off x="3801717" y="1708978"/>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4</a:t>
            </a:r>
          </a:p>
        </p:txBody>
      </p:sp>
      <p:sp>
        <p:nvSpPr>
          <p:cNvPr id="18" name="TextBox 17">
            <a:extLst>
              <a:ext uri="{FF2B5EF4-FFF2-40B4-BE49-F238E27FC236}">
                <a16:creationId xmlns:a16="http://schemas.microsoft.com/office/drawing/2014/main" id="{11908D6C-639F-D781-1AEE-3A2A0F55C650}"/>
              </a:ext>
            </a:extLst>
          </p:cNvPr>
          <p:cNvSpPr txBox="1"/>
          <p:nvPr/>
        </p:nvSpPr>
        <p:spPr>
          <a:xfrm>
            <a:off x="5375412" y="1708978"/>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5</a:t>
            </a:r>
          </a:p>
        </p:txBody>
      </p:sp>
      <p:sp>
        <p:nvSpPr>
          <p:cNvPr id="19" name="TextBox 18">
            <a:extLst>
              <a:ext uri="{FF2B5EF4-FFF2-40B4-BE49-F238E27FC236}">
                <a16:creationId xmlns:a16="http://schemas.microsoft.com/office/drawing/2014/main" id="{D56530AE-E561-87D6-F469-187B97A121C2}"/>
              </a:ext>
            </a:extLst>
          </p:cNvPr>
          <p:cNvSpPr txBox="1"/>
          <p:nvPr/>
        </p:nvSpPr>
        <p:spPr>
          <a:xfrm>
            <a:off x="6957390" y="1708978"/>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6</a:t>
            </a:r>
          </a:p>
        </p:txBody>
      </p:sp>
      <p:sp>
        <p:nvSpPr>
          <p:cNvPr id="20" name="TextBox 19">
            <a:extLst>
              <a:ext uri="{FF2B5EF4-FFF2-40B4-BE49-F238E27FC236}">
                <a16:creationId xmlns:a16="http://schemas.microsoft.com/office/drawing/2014/main" id="{47DB5A51-3AA2-0D6F-9DBF-623F3B92BB02}"/>
              </a:ext>
            </a:extLst>
          </p:cNvPr>
          <p:cNvSpPr txBox="1"/>
          <p:nvPr/>
        </p:nvSpPr>
        <p:spPr>
          <a:xfrm>
            <a:off x="8555933" y="1708978"/>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7</a:t>
            </a:r>
          </a:p>
        </p:txBody>
      </p:sp>
      <p:sp>
        <p:nvSpPr>
          <p:cNvPr id="21" name="TextBox 20">
            <a:extLst>
              <a:ext uri="{FF2B5EF4-FFF2-40B4-BE49-F238E27FC236}">
                <a16:creationId xmlns:a16="http://schemas.microsoft.com/office/drawing/2014/main" id="{D3C7F0B7-DFF7-3279-76C5-66C77542ECA8}"/>
              </a:ext>
            </a:extLst>
          </p:cNvPr>
          <p:cNvSpPr txBox="1"/>
          <p:nvPr/>
        </p:nvSpPr>
        <p:spPr>
          <a:xfrm>
            <a:off x="10129628" y="1708978"/>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8</a:t>
            </a:r>
          </a:p>
        </p:txBody>
      </p:sp>
      <p:sp>
        <p:nvSpPr>
          <p:cNvPr id="24" name="TextBox 23">
            <a:extLst>
              <a:ext uri="{FF2B5EF4-FFF2-40B4-BE49-F238E27FC236}">
                <a16:creationId xmlns:a16="http://schemas.microsoft.com/office/drawing/2014/main" id="{16F01A00-9231-7F10-9B12-812DA6028059}"/>
              </a:ext>
            </a:extLst>
          </p:cNvPr>
          <p:cNvSpPr txBox="1"/>
          <p:nvPr/>
        </p:nvSpPr>
        <p:spPr>
          <a:xfrm>
            <a:off x="2935356" y="1767509"/>
            <a:ext cx="697396"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TUESDAY</a:t>
            </a:r>
            <a:endParaRPr lang="en-US" sz="1200">
              <a:cs typeface="Segoe UI"/>
            </a:endParaRPr>
          </a:p>
        </p:txBody>
      </p:sp>
      <p:sp>
        <p:nvSpPr>
          <p:cNvPr id="25" name="TextBox 24">
            <a:extLst>
              <a:ext uri="{FF2B5EF4-FFF2-40B4-BE49-F238E27FC236}">
                <a16:creationId xmlns:a16="http://schemas.microsoft.com/office/drawing/2014/main" id="{FE5EA056-2F22-1628-953E-372399B7331D}"/>
              </a:ext>
            </a:extLst>
          </p:cNvPr>
          <p:cNvSpPr txBox="1"/>
          <p:nvPr/>
        </p:nvSpPr>
        <p:spPr>
          <a:xfrm>
            <a:off x="4210878" y="1767509"/>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WEDNESDAY</a:t>
            </a:r>
            <a:endParaRPr lang="en-US" sz="1200">
              <a:cs typeface="Segoe UI"/>
            </a:endParaRPr>
          </a:p>
        </p:txBody>
      </p:sp>
      <p:sp>
        <p:nvSpPr>
          <p:cNvPr id="26" name="TextBox 25">
            <a:extLst>
              <a:ext uri="{FF2B5EF4-FFF2-40B4-BE49-F238E27FC236}">
                <a16:creationId xmlns:a16="http://schemas.microsoft.com/office/drawing/2014/main" id="{D6426EA6-2FED-C261-830D-9F7EBB27117A}"/>
              </a:ext>
            </a:extLst>
          </p:cNvPr>
          <p:cNvSpPr txBox="1"/>
          <p:nvPr/>
        </p:nvSpPr>
        <p:spPr>
          <a:xfrm>
            <a:off x="5817704" y="1767509"/>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THURSDAY</a:t>
            </a:r>
            <a:endParaRPr lang="en-US" sz="1200">
              <a:cs typeface="Segoe UI"/>
            </a:endParaRPr>
          </a:p>
        </p:txBody>
      </p:sp>
      <p:sp>
        <p:nvSpPr>
          <p:cNvPr id="27" name="TextBox 26">
            <a:extLst>
              <a:ext uri="{FF2B5EF4-FFF2-40B4-BE49-F238E27FC236}">
                <a16:creationId xmlns:a16="http://schemas.microsoft.com/office/drawing/2014/main" id="{6098EF25-5F9F-2786-FFCF-E2D9E48BBE4D}"/>
              </a:ext>
            </a:extLst>
          </p:cNvPr>
          <p:cNvSpPr txBox="1"/>
          <p:nvPr/>
        </p:nvSpPr>
        <p:spPr>
          <a:xfrm>
            <a:off x="7366552" y="1767509"/>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FRIDAY</a:t>
            </a:r>
            <a:endParaRPr lang="en-US" sz="1200">
              <a:cs typeface="Segoe UI"/>
            </a:endParaRPr>
          </a:p>
        </p:txBody>
      </p:sp>
      <p:sp>
        <p:nvSpPr>
          <p:cNvPr id="28" name="TextBox 27">
            <a:extLst>
              <a:ext uri="{FF2B5EF4-FFF2-40B4-BE49-F238E27FC236}">
                <a16:creationId xmlns:a16="http://schemas.microsoft.com/office/drawing/2014/main" id="{69669B8C-3651-6DAB-30F6-04E44FCE4347}"/>
              </a:ext>
            </a:extLst>
          </p:cNvPr>
          <p:cNvSpPr txBox="1"/>
          <p:nvPr/>
        </p:nvSpPr>
        <p:spPr>
          <a:xfrm>
            <a:off x="8965095" y="1767509"/>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SATURDAY</a:t>
            </a:r>
            <a:endParaRPr lang="en-US"/>
          </a:p>
        </p:txBody>
      </p:sp>
      <p:sp>
        <p:nvSpPr>
          <p:cNvPr id="29" name="TextBox 28">
            <a:extLst>
              <a:ext uri="{FF2B5EF4-FFF2-40B4-BE49-F238E27FC236}">
                <a16:creationId xmlns:a16="http://schemas.microsoft.com/office/drawing/2014/main" id="{FDC9E2EB-A200-4477-FA3E-2660AA560FA6}"/>
              </a:ext>
            </a:extLst>
          </p:cNvPr>
          <p:cNvSpPr txBox="1"/>
          <p:nvPr/>
        </p:nvSpPr>
        <p:spPr>
          <a:xfrm>
            <a:off x="10538791" y="1767509"/>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SUNDAY</a:t>
            </a:r>
            <a:endParaRPr lang="en-US"/>
          </a:p>
        </p:txBody>
      </p:sp>
      <p:sp>
        <p:nvSpPr>
          <p:cNvPr id="30" name="TextBox 29">
            <a:extLst>
              <a:ext uri="{FF2B5EF4-FFF2-40B4-BE49-F238E27FC236}">
                <a16:creationId xmlns:a16="http://schemas.microsoft.com/office/drawing/2014/main" id="{8E9B3887-25AC-840B-2C9F-8C7A219866F2}"/>
              </a:ext>
            </a:extLst>
          </p:cNvPr>
          <p:cNvSpPr txBox="1"/>
          <p:nvPr/>
        </p:nvSpPr>
        <p:spPr>
          <a:xfrm>
            <a:off x="2236304" y="2095500"/>
            <a:ext cx="1421849" cy="133368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500" b="1">
                <a:solidFill>
                  <a:schemeClr val="bg1"/>
                </a:solidFill>
                <a:cs typeface="Segoe UI"/>
              </a:rPr>
              <a:t>RAG 101</a:t>
            </a:r>
            <a:endParaRPr lang="en-US">
              <a:solidFill>
                <a:schemeClr val="bg1"/>
              </a:solidFill>
              <a:cs typeface="Segoe UI"/>
            </a:endParaRPr>
          </a:p>
          <a:p>
            <a:pPr>
              <a:lnSpc>
                <a:spcPct val="150000"/>
              </a:lnSpc>
            </a:pPr>
            <a:r>
              <a:rPr lang="en-US" sz="1500" b="1">
                <a:solidFill>
                  <a:schemeClr val="bg1"/>
                </a:solidFill>
                <a:cs typeface="Segoe UI"/>
              </a:rPr>
              <a:t>.NET</a:t>
            </a:r>
          </a:p>
          <a:p>
            <a:pPr>
              <a:lnSpc>
                <a:spcPct val="150000"/>
              </a:lnSpc>
            </a:pPr>
            <a:r>
              <a:rPr lang="en-US" sz="1500" b="1">
                <a:solidFill>
                  <a:schemeClr val="bg1"/>
                </a:solidFill>
                <a:cs typeface="Segoe UI"/>
              </a:rPr>
              <a:t>Azure AI Studio</a:t>
            </a:r>
          </a:p>
          <a:p>
            <a:pPr>
              <a:lnSpc>
                <a:spcPct val="150000"/>
              </a:lnSpc>
            </a:pPr>
            <a:r>
              <a:rPr lang="en-US" sz="1500" b="1">
                <a:solidFill>
                  <a:schemeClr val="bg1"/>
                </a:solidFill>
                <a:cs typeface="Segoe UI"/>
              </a:rPr>
              <a:t>Python</a:t>
            </a:r>
          </a:p>
        </p:txBody>
      </p:sp>
      <p:sp>
        <p:nvSpPr>
          <p:cNvPr id="31" name="TextBox 30">
            <a:extLst>
              <a:ext uri="{FF2B5EF4-FFF2-40B4-BE49-F238E27FC236}">
                <a16:creationId xmlns:a16="http://schemas.microsoft.com/office/drawing/2014/main" id="{2E97C846-3149-D146-B450-B60555BA0BE6}"/>
              </a:ext>
            </a:extLst>
          </p:cNvPr>
          <p:cNvSpPr txBox="1"/>
          <p:nvPr/>
        </p:nvSpPr>
        <p:spPr>
          <a:xfrm>
            <a:off x="3809999" y="2103783"/>
            <a:ext cx="1421849" cy="64947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500" b="1">
                <a:solidFill>
                  <a:schemeClr val="bg1"/>
                </a:solidFill>
                <a:cs typeface="Segoe UI"/>
              </a:rPr>
              <a:t>Langchain4J</a:t>
            </a:r>
            <a:endParaRPr lang="en-US">
              <a:solidFill>
                <a:schemeClr val="bg1"/>
              </a:solidFill>
              <a:cs typeface="Segoe UI"/>
            </a:endParaRPr>
          </a:p>
          <a:p>
            <a:pPr>
              <a:lnSpc>
                <a:spcPct val="150000"/>
              </a:lnSpc>
            </a:pPr>
            <a:r>
              <a:rPr lang="en-US" sz="1500" b="1" err="1">
                <a:solidFill>
                  <a:schemeClr val="bg1"/>
                </a:solidFill>
                <a:cs typeface="Segoe UI"/>
              </a:rPr>
              <a:t>LangchainJS</a:t>
            </a:r>
          </a:p>
        </p:txBody>
      </p:sp>
      <p:sp>
        <p:nvSpPr>
          <p:cNvPr id="32" name="TextBox 31">
            <a:extLst>
              <a:ext uri="{FF2B5EF4-FFF2-40B4-BE49-F238E27FC236}">
                <a16:creationId xmlns:a16="http://schemas.microsoft.com/office/drawing/2014/main" id="{18FC59F9-44DD-BFC5-F05D-3BF2DCC102D5}"/>
              </a:ext>
            </a:extLst>
          </p:cNvPr>
          <p:cNvSpPr txBox="1"/>
          <p:nvPr/>
        </p:nvSpPr>
        <p:spPr>
          <a:xfrm>
            <a:off x="5458238" y="2103783"/>
            <a:ext cx="1421849" cy="168821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500" b="1">
                <a:solidFill>
                  <a:schemeClr val="bg1"/>
                </a:solidFill>
                <a:cs typeface="Segoe UI"/>
              </a:rPr>
              <a:t>Responsible AI</a:t>
            </a:r>
            <a:endParaRPr lang="en-US">
              <a:solidFill>
                <a:schemeClr val="bg1"/>
              </a:solidFill>
              <a:cs typeface="Segoe UI"/>
            </a:endParaRPr>
          </a:p>
          <a:p>
            <a:pPr>
              <a:lnSpc>
                <a:spcPct val="150000"/>
              </a:lnSpc>
            </a:pPr>
            <a:r>
              <a:rPr lang="en-US" sz="1500" b="1">
                <a:solidFill>
                  <a:schemeClr val="bg1"/>
                </a:solidFill>
                <a:cs typeface="Segoe UI"/>
              </a:rPr>
              <a:t>MongoDB</a:t>
            </a:r>
          </a:p>
          <a:p>
            <a:pPr>
              <a:lnSpc>
                <a:spcPct val="150000"/>
              </a:lnSpc>
            </a:pPr>
            <a:r>
              <a:rPr lang="en-US" sz="1500" b="1">
                <a:solidFill>
                  <a:schemeClr val="bg1"/>
                </a:solidFill>
                <a:cs typeface="Segoe UI"/>
              </a:rPr>
              <a:t>Azure AI Search</a:t>
            </a:r>
          </a:p>
          <a:p>
            <a:pPr>
              <a:lnSpc>
                <a:spcPct val="150000"/>
              </a:lnSpc>
            </a:pPr>
            <a:r>
              <a:rPr lang="en-US" sz="1500" b="1">
                <a:solidFill>
                  <a:schemeClr val="bg1"/>
                </a:solidFill>
                <a:cs typeface="Segoe UI"/>
              </a:rPr>
              <a:t>PostgreSQL</a:t>
            </a:r>
          </a:p>
          <a:p>
            <a:pPr>
              <a:lnSpc>
                <a:spcPct val="150000"/>
              </a:lnSpc>
            </a:pPr>
            <a:r>
              <a:rPr lang="en-US" sz="1500" b="1">
                <a:solidFill>
                  <a:schemeClr val="bg1"/>
                </a:solidFill>
                <a:cs typeface="Segoe UI"/>
              </a:rPr>
              <a:t>Azure SQL</a:t>
            </a:r>
          </a:p>
        </p:txBody>
      </p:sp>
      <p:sp>
        <p:nvSpPr>
          <p:cNvPr id="33" name="TextBox 32">
            <a:extLst>
              <a:ext uri="{FF2B5EF4-FFF2-40B4-BE49-F238E27FC236}">
                <a16:creationId xmlns:a16="http://schemas.microsoft.com/office/drawing/2014/main" id="{1E97E7B4-C3AD-F3A5-F083-A21709446D87}"/>
              </a:ext>
            </a:extLst>
          </p:cNvPr>
          <p:cNvSpPr txBox="1"/>
          <p:nvPr/>
        </p:nvSpPr>
        <p:spPr>
          <a:xfrm>
            <a:off x="6998803" y="2145196"/>
            <a:ext cx="1421849" cy="64947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500" b="1" err="1">
                <a:solidFill>
                  <a:schemeClr val="bg1"/>
                </a:solidFill>
                <a:cs typeface="Segoe UI"/>
              </a:rPr>
              <a:t>GraphRAG</a:t>
            </a:r>
          </a:p>
          <a:p>
            <a:pPr>
              <a:lnSpc>
                <a:spcPct val="150000"/>
              </a:lnSpc>
            </a:pPr>
            <a:r>
              <a:rPr lang="en-US" sz="1500" b="1" err="1">
                <a:solidFill>
                  <a:schemeClr val="bg1"/>
                </a:solidFill>
                <a:cs typeface="Segoe UI"/>
              </a:rPr>
              <a:t>Multi-channels</a:t>
            </a:r>
          </a:p>
        </p:txBody>
      </p:sp>
      <p:sp>
        <p:nvSpPr>
          <p:cNvPr id="35" name="TextBox 34">
            <a:extLst>
              <a:ext uri="{FF2B5EF4-FFF2-40B4-BE49-F238E27FC236}">
                <a16:creationId xmlns:a16="http://schemas.microsoft.com/office/drawing/2014/main" id="{B6EBC5E9-5716-728A-AFD4-6B612E96D60A}"/>
              </a:ext>
            </a:extLst>
          </p:cNvPr>
          <p:cNvSpPr txBox="1"/>
          <p:nvPr/>
        </p:nvSpPr>
        <p:spPr>
          <a:xfrm>
            <a:off x="8655324" y="2145195"/>
            <a:ext cx="1421849" cy="105048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500" b="1">
                <a:solidFill>
                  <a:schemeClr val="bg1"/>
                </a:solidFill>
                <a:cs typeface="Segoe UI"/>
              </a:rPr>
              <a:t>Hack!</a:t>
            </a:r>
            <a:endParaRPr lang="en-US">
              <a:solidFill>
                <a:srgbClr val="FFFFFF"/>
              </a:solidFill>
              <a:cs typeface="Segoe UI"/>
            </a:endParaRPr>
          </a:p>
          <a:p>
            <a:pPr>
              <a:lnSpc>
                <a:spcPct val="150000"/>
              </a:lnSpc>
            </a:pPr>
            <a:r>
              <a:rPr lang="en-US" sz="2000" b="1">
                <a:solidFill>
                  <a:schemeClr val="bg1"/>
                </a:solidFill>
                <a:cs typeface="Segoe UI"/>
              </a:rPr>
              <a:t>Hack!</a:t>
            </a:r>
          </a:p>
          <a:p>
            <a:pPr>
              <a:lnSpc>
                <a:spcPct val="150000"/>
              </a:lnSpc>
            </a:pPr>
            <a:r>
              <a:rPr lang="en-US" sz="1200" b="1">
                <a:solidFill>
                  <a:schemeClr val="bg1"/>
                </a:solidFill>
                <a:cs typeface="Segoe UI"/>
              </a:rPr>
              <a:t>Hack!</a:t>
            </a:r>
            <a:endParaRPr lang="en-US" sz="1200">
              <a:solidFill>
                <a:schemeClr val="bg1"/>
              </a:solidFill>
              <a:cs typeface="Segoe UI"/>
            </a:endParaRPr>
          </a:p>
        </p:txBody>
      </p:sp>
      <p:sp>
        <p:nvSpPr>
          <p:cNvPr id="36" name="TextBox 35">
            <a:extLst>
              <a:ext uri="{FF2B5EF4-FFF2-40B4-BE49-F238E27FC236}">
                <a16:creationId xmlns:a16="http://schemas.microsoft.com/office/drawing/2014/main" id="{D8DE82BC-0AE9-1C98-C6CE-37883DA5E794}"/>
              </a:ext>
            </a:extLst>
          </p:cNvPr>
          <p:cNvSpPr txBox="1"/>
          <p:nvPr/>
        </p:nvSpPr>
        <p:spPr>
          <a:xfrm>
            <a:off x="10229019" y="2145195"/>
            <a:ext cx="1421849" cy="104188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2000" b="1">
                <a:solidFill>
                  <a:schemeClr val="bg1"/>
                </a:solidFill>
                <a:cs typeface="Segoe UI"/>
              </a:rPr>
              <a:t>Hack!</a:t>
            </a:r>
            <a:endParaRPr lang="en-US" sz="2000">
              <a:solidFill>
                <a:schemeClr val="bg1"/>
              </a:solidFill>
              <a:cs typeface="Segoe UI"/>
            </a:endParaRPr>
          </a:p>
          <a:p>
            <a:pPr>
              <a:lnSpc>
                <a:spcPct val="150000"/>
              </a:lnSpc>
            </a:pPr>
            <a:r>
              <a:rPr lang="en-US" sz="1200" b="1">
                <a:solidFill>
                  <a:schemeClr val="bg1"/>
                </a:solidFill>
                <a:cs typeface="Segoe UI"/>
              </a:rPr>
              <a:t>Hack!</a:t>
            </a:r>
          </a:p>
          <a:p>
            <a:pPr>
              <a:lnSpc>
                <a:spcPct val="150000"/>
              </a:lnSpc>
            </a:pPr>
            <a:r>
              <a:rPr lang="en-US" sz="1500" b="1">
                <a:solidFill>
                  <a:schemeClr val="bg1"/>
                </a:solidFill>
                <a:cs typeface="Segoe UI"/>
              </a:rPr>
              <a:t>Hack!</a:t>
            </a:r>
          </a:p>
        </p:txBody>
      </p:sp>
      <p:sp>
        <p:nvSpPr>
          <p:cNvPr id="37" name="Rectangle 36">
            <a:extLst>
              <a:ext uri="{FF2B5EF4-FFF2-40B4-BE49-F238E27FC236}">
                <a16:creationId xmlns:a16="http://schemas.microsoft.com/office/drawing/2014/main" id="{627D621C-B4A2-9C2C-6EFC-94C015C24CDB}"/>
              </a:ext>
            </a:extLst>
          </p:cNvPr>
          <p:cNvSpPr/>
          <p:nvPr/>
        </p:nvSpPr>
        <p:spPr bwMode="auto">
          <a:xfrm>
            <a:off x="2188956" y="4254819"/>
            <a:ext cx="1611225" cy="2075721"/>
          </a:xfrm>
          <a:prstGeom prst="rect">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0B6AF608-2C44-037C-B258-182FA45D25DB}"/>
              </a:ext>
            </a:extLst>
          </p:cNvPr>
          <p:cNvSpPr/>
          <p:nvPr/>
        </p:nvSpPr>
        <p:spPr bwMode="auto">
          <a:xfrm>
            <a:off x="3724521" y="4254819"/>
            <a:ext cx="1627790" cy="2075721"/>
          </a:xfrm>
          <a:prstGeom prst="rect">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39" name="Rectangle 38">
            <a:extLst>
              <a:ext uri="{FF2B5EF4-FFF2-40B4-BE49-F238E27FC236}">
                <a16:creationId xmlns:a16="http://schemas.microsoft.com/office/drawing/2014/main" id="{CB1D203D-C399-3DD8-C984-1CED7803CF8A}"/>
              </a:ext>
            </a:extLst>
          </p:cNvPr>
          <p:cNvSpPr/>
          <p:nvPr/>
        </p:nvSpPr>
        <p:spPr bwMode="auto">
          <a:xfrm>
            <a:off x="5351194" y="4254819"/>
            <a:ext cx="1578095" cy="2075721"/>
          </a:xfrm>
          <a:prstGeom prst="rect">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40" name="Rectangle 39">
            <a:extLst>
              <a:ext uri="{FF2B5EF4-FFF2-40B4-BE49-F238E27FC236}">
                <a16:creationId xmlns:a16="http://schemas.microsoft.com/office/drawing/2014/main" id="{8D287354-F682-7EB4-168D-170D4861A971}"/>
              </a:ext>
            </a:extLst>
          </p:cNvPr>
          <p:cNvSpPr/>
          <p:nvPr/>
        </p:nvSpPr>
        <p:spPr bwMode="auto">
          <a:xfrm>
            <a:off x="6936454" y="4254819"/>
            <a:ext cx="1578095" cy="2075721"/>
          </a:xfrm>
          <a:prstGeom prst="rect">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F0FFF31F-785E-F687-B143-7FE895B29853}"/>
              </a:ext>
            </a:extLst>
          </p:cNvPr>
          <p:cNvSpPr/>
          <p:nvPr/>
        </p:nvSpPr>
        <p:spPr bwMode="auto">
          <a:xfrm>
            <a:off x="8521715" y="4254819"/>
            <a:ext cx="1578095" cy="2075721"/>
          </a:xfrm>
          <a:prstGeom prst="rect">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8D5C724D-C630-510C-D700-776FFE3ED374}"/>
              </a:ext>
            </a:extLst>
          </p:cNvPr>
          <p:cNvSpPr/>
          <p:nvPr/>
        </p:nvSpPr>
        <p:spPr bwMode="auto">
          <a:xfrm>
            <a:off x="10098692" y="4254819"/>
            <a:ext cx="1511835" cy="2075721"/>
          </a:xfrm>
          <a:prstGeom prst="rect">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43" name="TextBox 42">
            <a:extLst>
              <a:ext uri="{FF2B5EF4-FFF2-40B4-BE49-F238E27FC236}">
                <a16:creationId xmlns:a16="http://schemas.microsoft.com/office/drawing/2014/main" id="{2697CCE8-88EA-CE97-E2C5-22BC0BBF61FA}"/>
              </a:ext>
            </a:extLst>
          </p:cNvPr>
          <p:cNvSpPr txBox="1"/>
          <p:nvPr/>
        </p:nvSpPr>
        <p:spPr>
          <a:xfrm>
            <a:off x="2236304" y="4251738"/>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10 </a:t>
            </a:r>
            <a:endParaRPr lang="en-US" sz="1200">
              <a:solidFill>
                <a:srgbClr val="091F2C"/>
              </a:solidFill>
              <a:cs typeface="Segoe UI"/>
            </a:endParaRPr>
          </a:p>
        </p:txBody>
      </p:sp>
      <p:sp>
        <p:nvSpPr>
          <p:cNvPr id="44" name="TextBox 43">
            <a:extLst>
              <a:ext uri="{FF2B5EF4-FFF2-40B4-BE49-F238E27FC236}">
                <a16:creationId xmlns:a16="http://schemas.microsoft.com/office/drawing/2014/main" id="{3EC7C703-4FBF-C945-ADAF-51E008B430ED}"/>
              </a:ext>
            </a:extLst>
          </p:cNvPr>
          <p:cNvSpPr txBox="1"/>
          <p:nvPr/>
        </p:nvSpPr>
        <p:spPr>
          <a:xfrm>
            <a:off x="3818282" y="4251738"/>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11</a:t>
            </a:r>
          </a:p>
        </p:txBody>
      </p:sp>
      <p:sp>
        <p:nvSpPr>
          <p:cNvPr id="45" name="TextBox 44">
            <a:extLst>
              <a:ext uri="{FF2B5EF4-FFF2-40B4-BE49-F238E27FC236}">
                <a16:creationId xmlns:a16="http://schemas.microsoft.com/office/drawing/2014/main" id="{57B84E73-3774-4DEB-E025-52BC4475A3B7}"/>
              </a:ext>
            </a:extLst>
          </p:cNvPr>
          <p:cNvSpPr txBox="1"/>
          <p:nvPr/>
        </p:nvSpPr>
        <p:spPr>
          <a:xfrm>
            <a:off x="5391977" y="4251738"/>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12</a:t>
            </a:r>
          </a:p>
        </p:txBody>
      </p:sp>
      <p:sp>
        <p:nvSpPr>
          <p:cNvPr id="46" name="TextBox 45">
            <a:extLst>
              <a:ext uri="{FF2B5EF4-FFF2-40B4-BE49-F238E27FC236}">
                <a16:creationId xmlns:a16="http://schemas.microsoft.com/office/drawing/2014/main" id="{603E90D3-ADA5-0476-CC67-4F2346E9E3F8}"/>
              </a:ext>
            </a:extLst>
          </p:cNvPr>
          <p:cNvSpPr txBox="1"/>
          <p:nvPr/>
        </p:nvSpPr>
        <p:spPr>
          <a:xfrm>
            <a:off x="6973955" y="4251738"/>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13</a:t>
            </a:r>
          </a:p>
        </p:txBody>
      </p:sp>
      <p:sp>
        <p:nvSpPr>
          <p:cNvPr id="47" name="TextBox 46">
            <a:extLst>
              <a:ext uri="{FF2B5EF4-FFF2-40B4-BE49-F238E27FC236}">
                <a16:creationId xmlns:a16="http://schemas.microsoft.com/office/drawing/2014/main" id="{72189556-A971-CDE1-0B5C-CCC5EA438A77}"/>
              </a:ext>
            </a:extLst>
          </p:cNvPr>
          <p:cNvSpPr txBox="1"/>
          <p:nvPr/>
        </p:nvSpPr>
        <p:spPr>
          <a:xfrm>
            <a:off x="8572498" y="4251738"/>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14</a:t>
            </a:r>
          </a:p>
        </p:txBody>
      </p:sp>
      <p:sp>
        <p:nvSpPr>
          <p:cNvPr id="48" name="TextBox 47">
            <a:extLst>
              <a:ext uri="{FF2B5EF4-FFF2-40B4-BE49-F238E27FC236}">
                <a16:creationId xmlns:a16="http://schemas.microsoft.com/office/drawing/2014/main" id="{A4BCD043-1262-BFF1-BCEE-FC2F2BC7B561}"/>
              </a:ext>
            </a:extLst>
          </p:cNvPr>
          <p:cNvSpPr txBox="1"/>
          <p:nvPr/>
        </p:nvSpPr>
        <p:spPr>
          <a:xfrm>
            <a:off x="10146193" y="4251738"/>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15</a:t>
            </a:r>
          </a:p>
        </p:txBody>
      </p:sp>
      <p:sp>
        <p:nvSpPr>
          <p:cNvPr id="49" name="TextBox 48">
            <a:extLst>
              <a:ext uri="{FF2B5EF4-FFF2-40B4-BE49-F238E27FC236}">
                <a16:creationId xmlns:a16="http://schemas.microsoft.com/office/drawing/2014/main" id="{8B19F473-4173-4F5A-EA66-DA1B80F71478}"/>
              </a:ext>
            </a:extLst>
          </p:cNvPr>
          <p:cNvSpPr txBox="1"/>
          <p:nvPr/>
        </p:nvSpPr>
        <p:spPr>
          <a:xfrm>
            <a:off x="2951921" y="4310269"/>
            <a:ext cx="697396"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TUESDAY</a:t>
            </a:r>
            <a:endParaRPr lang="en-US" sz="1200">
              <a:cs typeface="Segoe UI"/>
            </a:endParaRPr>
          </a:p>
        </p:txBody>
      </p:sp>
      <p:sp>
        <p:nvSpPr>
          <p:cNvPr id="50" name="TextBox 49">
            <a:extLst>
              <a:ext uri="{FF2B5EF4-FFF2-40B4-BE49-F238E27FC236}">
                <a16:creationId xmlns:a16="http://schemas.microsoft.com/office/drawing/2014/main" id="{C894F1A1-D821-9D9B-F243-0A2535143816}"/>
              </a:ext>
            </a:extLst>
          </p:cNvPr>
          <p:cNvSpPr txBox="1"/>
          <p:nvPr/>
        </p:nvSpPr>
        <p:spPr>
          <a:xfrm>
            <a:off x="4227443" y="4310269"/>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WEDNESDAY</a:t>
            </a:r>
            <a:endParaRPr lang="en-US" sz="1200">
              <a:cs typeface="Segoe UI"/>
            </a:endParaRPr>
          </a:p>
        </p:txBody>
      </p:sp>
      <p:sp>
        <p:nvSpPr>
          <p:cNvPr id="51" name="TextBox 50">
            <a:extLst>
              <a:ext uri="{FF2B5EF4-FFF2-40B4-BE49-F238E27FC236}">
                <a16:creationId xmlns:a16="http://schemas.microsoft.com/office/drawing/2014/main" id="{147EB1E4-7781-4E40-1519-10AB880D0FD8}"/>
              </a:ext>
            </a:extLst>
          </p:cNvPr>
          <p:cNvSpPr txBox="1"/>
          <p:nvPr/>
        </p:nvSpPr>
        <p:spPr>
          <a:xfrm>
            <a:off x="5834269" y="4310269"/>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THURSDAY</a:t>
            </a:r>
            <a:endParaRPr lang="en-US" sz="1200">
              <a:cs typeface="Segoe UI"/>
            </a:endParaRPr>
          </a:p>
        </p:txBody>
      </p:sp>
      <p:sp>
        <p:nvSpPr>
          <p:cNvPr id="52" name="TextBox 51">
            <a:extLst>
              <a:ext uri="{FF2B5EF4-FFF2-40B4-BE49-F238E27FC236}">
                <a16:creationId xmlns:a16="http://schemas.microsoft.com/office/drawing/2014/main" id="{2D188691-2F03-D9CA-137E-E4BC041FFE01}"/>
              </a:ext>
            </a:extLst>
          </p:cNvPr>
          <p:cNvSpPr txBox="1"/>
          <p:nvPr/>
        </p:nvSpPr>
        <p:spPr>
          <a:xfrm>
            <a:off x="7383117" y="4310269"/>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FRIDAY</a:t>
            </a:r>
            <a:endParaRPr lang="en-US" sz="1200">
              <a:cs typeface="Segoe UI"/>
            </a:endParaRPr>
          </a:p>
        </p:txBody>
      </p:sp>
      <p:sp>
        <p:nvSpPr>
          <p:cNvPr id="53" name="TextBox 52">
            <a:extLst>
              <a:ext uri="{FF2B5EF4-FFF2-40B4-BE49-F238E27FC236}">
                <a16:creationId xmlns:a16="http://schemas.microsoft.com/office/drawing/2014/main" id="{B55F1FA9-A827-7B15-8FEA-C539416B846C}"/>
              </a:ext>
            </a:extLst>
          </p:cNvPr>
          <p:cNvSpPr txBox="1"/>
          <p:nvPr/>
        </p:nvSpPr>
        <p:spPr>
          <a:xfrm>
            <a:off x="8981660" y="4310269"/>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SATURDAY</a:t>
            </a:r>
            <a:endParaRPr lang="en-US"/>
          </a:p>
        </p:txBody>
      </p:sp>
      <p:sp>
        <p:nvSpPr>
          <p:cNvPr id="54" name="TextBox 53">
            <a:extLst>
              <a:ext uri="{FF2B5EF4-FFF2-40B4-BE49-F238E27FC236}">
                <a16:creationId xmlns:a16="http://schemas.microsoft.com/office/drawing/2014/main" id="{E9DB6718-5FF5-2850-D9A9-6006B4869606}"/>
              </a:ext>
            </a:extLst>
          </p:cNvPr>
          <p:cNvSpPr txBox="1"/>
          <p:nvPr/>
        </p:nvSpPr>
        <p:spPr>
          <a:xfrm>
            <a:off x="10555356" y="4310269"/>
            <a:ext cx="1003852"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SUNDAY</a:t>
            </a:r>
            <a:endParaRPr lang="en-US"/>
          </a:p>
        </p:txBody>
      </p:sp>
      <p:sp>
        <p:nvSpPr>
          <p:cNvPr id="55" name="TextBox 54">
            <a:extLst>
              <a:ext uri="{FF2B5EF4-FFF2-40B4-BE49-F238E27FC236}">
                <a16:creationId xmlns:a16="http://schemas.microsoft.com/office/drawing/2014/main" id="{6DF80572-6406-6BAB-5770-4DB4B9509075}"/>
              </a:ext>
            </a:extLst>
          </p:cNvPr>
          <p:cNvSpPr txBox="1"/>
          <p:nvPr/>
        </p:nvSpPr>
        <p:spPr>
          <a:xfrm>
            <a:off x="2236304" y="4638260"/>
            <a:ext cx="1421849" cy="129580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500" b="1" err="1">
                <a:solidFill>
                  <a:schemeClr val="bg1"/>
                </a:solidFill>
                <a:cs typeface="Segoe UI"/>
              </a:rPr>
              <a:t>VSCode</a:t>
            </a:r>
            <a:r>
              <a:rPr lang="en-US" sz="1500" b="1">
                <a:solidFill>
                  <a:schemeClr val="bg1"/>
                </a:solidFill>
                <a:cs typeface="Segoe UI"/>
              </a:rPr>
              <a:t> Agent</a:t>
            </a:r>
          </a:p>
          <a:p>
            <a:pPr>
              <a:lnSpc>
                <a:spcPct val="150000"/>
              </a:lnSpc>
            </a:pPr>
            <a:r>
              <a:rPr lang="en-US" sz="1500" b="1">
                <a:solidFill>
                  <a:schemeClr val="bg1"/>
                </a:solidFill>
                <a:cs typeface="Segoe UI"/>
              </a:rPr>
              <a:t>Agentic RAG</a:t>
            </a:r>
          </a:p>
          <a:p>
            <a:pPr>
              <a:lnSpc>
                <a:spcPct val="150000"/>
              </a:lnSpc>
            </a:pPr>
            <a:r>
              <a:rPr lang="en-US" sz="1300" b="1">
                <a:solidFill>
                  <a:schemeClr val="bg1"/>
                </a:solidFill>
                <a:cs typeface="Segoe UI"/>
              </a:rPr>
              <a:t>Code Interpreter</a:t>
            </a:r>
          </a:p>
          <a:p>
            <a:pPr>
              <a:lnSpc>
                <a:spcPct val="150000"/>
              </a:lnSpc>
            </a:pPr>
            <a:endParaRPr lang="en-US" sz="1500" b="1">
              <a:solidFill>
                <a:schemeClr val="bg1"/>
              </a:solidFill>
              <a:cs typeface="Segoe UI"/>
            </a:endParaRPr>
          </a:p>
        </p:txBody>
      </p:sp>
      <p:sp>
        <p:nvSpPr>
          <p:cNvPr id="56" name="TextBox 55">
            <a:extLst>
              <a:ext uri="{FF2B5EF4-FFF2-40B4-BE49-F238E27FC236}">
                <a16:creationId xmlns:a16="http://schemas.microsoft.com/office/drawing/2014/main" id="{E7F7BACB-56FF-D5BC-59E3-F5D92B99675E}"/>
              </a:ext>
            </a:extLst>
          </p:cNvPr>
          <p:cNvSpPr txBox="1"/>
          <p:nvPr/>
        </p:nvSpPr>
        <p:spPr>
          <a:xfrm>
            <a:off x="3768586" y="4629978"/>
            <a:ext cx="1587500" cy="124963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300" b="1">
                <a:solidFill>
                  <a:schemeClr val="bg1"/>
                </a:solidFill>
                <a:cs typeface="Segoe UI"/>
              </a:rPr>
              <a:t>AI Studio Advanced</a:t>
            </a:r>
          </a:p>
          <a:p>
            <a:pPr>
              <a:lnSpc>
                <a:spcPct val="150000"/>
              </a:lnSpc>
            </a:pPr>
            <a:r>
              <a:rPr lang="en-US" sz="1500" b="1" err="1">
                <a:solidFill>
                  <a:schemeClr val="bg1"/>
                </a:solidFill>
                <a:cs typeface="Segoe UI"/>
              </a:rPr>
              <a:t>AutoGen</a:t>
            </a:r>
            <a:endParaRPr lang="en-US" sz="1500" b="1">
              <a:solidFill>
                <a:schemeClr val="bg1"/>
              </a:solidFill>
              <a:cs typeface="Segoe UI"/>
            </a:endParaRPr>
          </a:p>
          <a:p>
            <a:pPr>
              <a:lnSpc>
                <a:spcPct val="150000"/>
              </a:lnSpc>
            </a:pPr>
            <a:r>
              <a:rPr lang="en-US" sz="1300" b="1">
                <a:solidFill>
                  <a:schemeClr val="bg1"/>
                </a:solidFill>
                <a:cs typeface="Segoe UI"/>
              </a:rPr>
              <a:t>Data Access Control</a:t>
            </a:r>
          </a:p>
          <a:p>
            <a:pPr>
              <a:lnSpc>
                <a:spcPct val="150000"/>
              </a:lnSpc>
            </a:pPr>
            <a:r>
              <a:rPr lang="en-US" sz="1500" b="1">
                <a:solidFill>
                  <a:schemeClr val="bg1"/>
                </a:solidFill>
                <a:cs typeface="Segoe UI"/>
              </a:rPr>
              <a:t>Fine Tuning</a:t>
            </a:r>
          </a:p>
        </p:txBody>
      </p:sp>
      <p:sp>
        <p:nvSpPr>
          <p:cNvPr id="57" name="TextBox 56">
            <a:extLst>
              <a:ext uri="{FF2B5EF4-FFF2-40B4-BE49-F238E27FC236}">
                <a16:creationId xmlns:a16="http://schemas.microsoft.com/office/drawing/2014/main" id="{03C6FB32-346C-BB39-7B94-E419689762AB}"/>
              </a:ext>
            </a:extLst>
          </p:cNvPr>
          <p:cNvSpPr txBox="1"/>
          <p:nvPr/>
        </p:nvSpPr>
        <p:spPr>
          <a:xfrm>
            <a:off x="5474803" y="4646543"/>
            <a:ext cx="1421849" cy="64947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500" b="1">
                <a:solidFill>
                  <a:schemeClr val="bg1"/>
                </a:solidFill>
                <a:cs typeface="Segoe UI"/>
              </a:rPr>
              <a:t>Model catalog</a:t>
            </a:r>
          </a:p>
          <a:p>
            <a:pPr>
              <a:lnSpc>
                <a:spcPct val="150000"/>
              </a:lnSpc>
            </a:pPr>
            <a:r>
              <a:rPr lang="en-US" sz="1500" b="1">
                <a:solidFill>
                  <a:schemeClr val="bg1"/>
                </a:solidFill>
                <a:cs typeface="Segoe UI"/>
              </a:rPr>
              <a:t>Evaluations</a:t>
            </a:r>
          </a:p>
        </p:txBody>
      </p:sp>
      <p:sp>
        <p:nvSpPr>
          <p:cNvPr id="59" name="TextBox 58">
            <a:extLst>
              <a:ext uri="{FF2B5EF4-FFF2-40B4-BE49-F238E27FC236}">
                <a16:creationId xmlns:a16="http://schemas.microsoft.com/office/drawing/2014/main" id="{B5E7848B-B47B-57D0-1302-5AB8B4D8A1A3}"/>
              </a:ext>
            </a:extLst>
          </p:cNvPr>
          <p:cNvSpPr txBox="1"/>
          <p:nvPr/>
        </p:nvSpPr>
        <p:spPr>
          <a:xfrm>
            <a:off x="8671889" y="4687955"/>
            <a:ext cx="1421849" cy="105048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500" b="1">
                <a:solidFill>
                  <a:schemeClr val="bg1"/>
                </a:solidFill>
                <a:cs typeface="Segoe UI"/>
              </a:rPr>
              <a:t>Hack!</a:t>
            </a:r>
            <a:endParaRPr lang="en-US">
              <a:solidFill>
                <a:srgbClr val="FFFFFF"/>
              </a:solidFill>
              <a:cs typeface="Segoe UI"/>
            </a:endParaRPr>
          </a:p>
          <a:p>
            <a:pPr>
              <a:lnSpc>
                <a:spcPct val="150000"/>
              </a:lnSpc>
            </a:pPr>
            <a:r>
              <a:rPr lang="en-US" sz="2000" b="1">
                <a:solidFill>
                  <a:schemeClr val="bg1"/>
                </a:solidFill>
                <a:cs typeface="Segoe UI"/>
              </a:rPr>
              <a:t>Hack!</a:t>
            </a:r>
          </a:p>
          <a:p>
            <a:pPr>
              <a:lnSpc>
                <a:spcPct val="150000"/>
              </a:lnSpc>
            </a:pPr>
            <a:r>
              <a:rPr lang="en-US" sz="1200" b="1">
                <a:solidFill>
                  <a:schemeClr val="bg1"/>
                </a:solidFill>
                <a:cs typeface="Segoe UI"/>
              </a:rPr>
              <a:t>Hack!</a:t>
            </a:r>
            <a:endParaRPr lang="en-US" sz="1200">
              <a:solidFill>
                <a:schemeClr val="bg1"/>
              </a:solidFill>
              <a:cs typeface="Segoe UI"/>
            </a:endParaRPr>
          </a:p>
        </p:txBody>
      </p:sp>
      <p:sp>
        <p:nvSpPr>
          <p:cNvPr id="60" name="TextBox 59">
            <a:extLst>
              <a:ext uri="{FF2B5EF4-FFF2-40B4-BE49-F238E27FC236}">
                <a16:creationId xmlns:a16="http://schemas.microsoft.com/office/drawing/2014/main" id="{CF9568A0-075A-54DB-193F-4F2A368B554E}"/>
              </a:ext>
            </a:extLst>
          </p:cNvPr>
          <p:cNvSpPr txBox="1"/>
          <p:nvPr/>
        </p:nvSpPr>
        <p:spPr>
          <a:xfrm>
            <a:off x="10245584" y="4687955"/>
            <a:ext cx="1421849" cy="104188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2000" b="1">
                <a:solidFill>
                  <a:schemeClr val="bg1"/>
                </a:solidFill>
                <a:cs typeface="Segoe UI"/>
              </a:rPr>
              <a:t>Hack!</a:t>
            </a:r>
            <a:endParaRPr lang="en-US" sz="2000">
              <a:solidFill>
                <a:schemeClr val="bg1"/>
              </a:solidFill>
              <a:cs typeface="Segoe UI"/>
            </a:endParaRPr>
          </a:p>
          <a:p>
            <a:pPr>
              <a:lnSpc>
                <a:spcPct val="150000"/>
              </a:lnSpc>
            </a:pPr>
            <a:r>
              <a:rPr lang="en-US" sz="1200" b="1">
                <a:solidFill>
                  <a:schemeClr val="bg1"/>
                </a:solidFill>
                <a:cs typeface="Segoe UI"/>
              </a:rPr>
              <a:t>Hack!</a:t>
            </a:r>
          </a:p>
          <a:p>
            <a:pPr>
              <a:lnSpc>
                <a:spcPct val="150000"/>
              </a:lnSpc>
            </a:pPr>
            <a:r>
              <a:rPr lang="en-US" sz="1500" b="1">
                <a:solidFill>
                  <a:schemeClr val="bg1"/>
                </a:solidFill>
                <a:cs typeface="Segoe UI"/>
              </a:rPr>
              <a:t>Hack!</a:t>
            </a:r>
          </a:p>
        </p:txBody>
      </p:sp>
      <p:sp>
        <p:nvSpPr>
          <p:cNvPr id="61" name="Rectangle 60">
            <a:extLst>
              <a:ext uri="{FF2B5EF4-FFF2-40B4-BE49-F238E27FC236}">
                <a16:creationId xmlns:a16="http://schemas.microsoft.com/office/drawing/2014/main" id="{D309DE80-DB23-0A44-43A3-96ED173F4E0E}"/>
              </a:ext>
            </a:extLst>
          </p:cNvPr>
          <p:cNvSpPr/>
          <p:nvPr/>
        </p:nvSpPr>
        <p:spPr bwMode="auto">
          <a:xfrm>
            <a:off x="582130" y="4263101"/>
            <a:ext cx="1611225" cy="2075721"/>
          </a:xfrm>
          <a:prstGeom prst="rect">
            <a:avLst/>
          </a:prstGeom>
          <a:solidFill>
            <a:schemeClr val="accent1"/>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62" name="TextBox 61">
            <a:extLst>
              <a:ext uri="{FF2B5EF4-FFF2-40B4-BE49-F238E27FC236}">
                <a16:creationId xmlns:a16="http://schemas.microsoft.com/office/drawing/2014/main" id="{5B97D0D3-1828-B03C-E45D-28F811A214F1}"/>
              </a:ext>
            </a:extLst>
          </p:cNvPr>
          <p:cNvSpPr txBox="1"/>
          <p:nvPr/>
        </p:nvSpPr>
        <p:spPr>
          <a:xfrm>
            <a:off x="629478" y="4260020"/>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rgbClr val="091F2C"/>
                </a:solidFill>
                <a:cs typeface="Segoe UI"/>
              </a:rPr>
              <a:t>9 </a:t>
            </a:r>
            <a:endParaRPr lang="en-US" sz="1200">
              <a:solidFill>
                <a:srgbClr val="091F2C"/>
              </a:solidFill>
              <a:cs typeface="Segoe UI"/>
            </a:endParaRPr>
          </a:p>
        </p:txBody>
      </p:sp>
      <p:sp>
        <p:nvSpPr>
          <p:cNvPr id="63" name="TextBox 62">
            <a:extLst>
              <a:ext uri="{FF2B5EF4-FFF2-40B4-BE49-F238E27FC236}">
                <a16:creationId xmlns:a16="http://schemas.microsoft.com/office/drawing/2014/main" id="{450C6885-AA86-1D24-3098-15C36B3F93FF}"/>
              </a:ext>
            </a:extLst>
          </p:cNvPr>
          <p:cNvSpPr txBox="1"/>
          <p:nvPr/>
        </p:nvSpPr>
        <p:spPr>
          <a:xfrm>
            <a:off x="1394791" y="4318551"/>
            <a:ext cx="697396"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rgbClr val="091F2C"/>
                </a:solidFill>
              </a:rPr>
              <a:t>MONDAY</a:t>
            </a:r>
            <a:endParaRPr lang="en-US" sz="1200">
              <a:cs typeface="Segoe UI"/>
            </a:endParaRPr>
          </a:p>
        </p:txBody>
      </p:sp>
      <p:sp>
        <p:nvSpPr>
          <p:cNvPr id="64" name="TextBox 63">
            <a:extLst>
              <a:ext uri="{FF2B5EF4-FFF2-40B4-BE49-F238E27FC236}">
                <a16:creationId xmlns:a16="http://schemas.microsoft.com/office/drawing/2014/main" id="{B0F54ACD-CB72-761E-8973-E3560ED7A5ED}"/>
              </a:ext>
            </a:extLst>
          </p:cNvPr>
          <p:cNvSpPr txBox="1"/>
          <p:nvPr/>
        </p:nvSpPr>
        <p:spPr>
          <a:xfrm>
            <a:off x="629478" y="4638260"/>
            <a:ext cx="1537805" cy="130157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500" b="1">
                <a:solidFill>
                  <a:schemeClr val="bg1"/>
                </a:solidFill>
                <a:cs typeface="Segoe UI"/>
              </a:rPr>
              <a:t>Semantic Kernel</a:t>
            </a:r>
          </a:p>
          <a:p>
            <a:pPr>
              <a:lnSpc>
                <a:spcPct val="150000"/>
              </a:lnSpc>
            </a:pPr>
            <a:r>
              <a:rPr lang="en-US" sz="1500" b="1">
                <a:solidFill>
                  <a:schemeClr val="bg1"/>
                </a:solidFill>
                <a:cs typeface="Segoe UI"/>
              </a:rPr>
              <a:t>Spring AI</a:t>
            </a:r>
          </a:p>
          <a:p>
            <a:pPr>
              <a:lnSpc>
                <a:spcPct val="150000"/>
              </a:lnSpc>
            </a:pPr>
            <a:r>
              <a:rPr lang="en-US" sz="1500" b="1">
                <a:solidFill>
                  <a:schemeClr val="bg1"/>
                </a:solidFill>
                <a:cs typeface="Segoe UI"/>
              </a:rPr>
              <a:t>Vision models</a:t>
            </a:r>
          </a:p>
          <a:p>
            <a:pPr>
              <a:lnSpc>
                <a:spcPct val="150000"/>
              </a:lnSpc>
            </a:pPr>
            <a:r>
              <a:rPr lang="en-US" sz="1300" b="1">
                <a:solidFill>
                  <a:schemeClr val="bg1"/>
                </a:solidFill>
                <a:cs typeface="Segoe UI"/>
              </a:rPr>
              <a:t>Internationalization</a:t>
            </a:r>
          </a:p>
        </p:txBody>
      </p:sp>
      <p:sp>
        <p:nvSpPr>
          <p:cNvPr id="65" name="TextBox 64">
            <a:extLst>
              <a:ext uri="{FF2B5EF4-FFF2-40B4-BE49-F238E27FC236}">
                <a16:creationId xmlns:a16="http://schemas.microsoft.com/office/drawing/2014/main" id="{842D38E6-4547-1E1B-92D1-9EBBD19DBFD6}"/>
              </a:ext>
            </a:extLst>
          </p:cNvPr>
          <p:cNvSpPr txBox="1"/>
          <p:nvPr/>
        </p:nvSpPr>
        <p:spPr>
          <a:xfrm>
            <a:off x="7015367" y="4687955"/>
            <a:ext cx="1421849" cy="105048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pPr>
            <a:r>
              <a:rPr lang="en-US" sz="1500" b="1">
                <a:solidFill>
                  <a:schemeClr val="bg1"/>
                </a:solidFill>
                <a:cs typeface="Segoe UI"/>
              </a:rPr>
              <a:t>Hack!</a:t>
            </a:r>
            <a:endParaRPr lang="en-US">
              <a:solidFill>
                <a:srgbClr val="FFFFFF"/>
              </a:solidFill>
              <a:cs typeface="Segoe UI"/>
            </a:endParaRPr>
          </a:p>
          <a:p>
            <a:pPr>
              <a:lnSpc>
                <a:spcPct val="150000"/>
              </a:lnSpc>
            </a:pPr>
            <a:r>
              <a:rPr lang="en-US" sz="2000" b="1">
                <a:solidFill>
                  <a:schemeClr val="bg1"/>
                </a:solidFill>
                <a:cs typeface="Segoe UI"/>
              </a:rPr>
              <a:t>Hack!</a:t>
            </a:r>
          </a:p>
          <a:p>
            <a:pPr>
              <a:lnSpc>
                <a:spcPct val="150000"/>
              </a:lnSpc>
            </a:pPr>
            <a:r>
              <a:rPr lang="en-US" sz="1200" b="1">
                <a:solidFill>
                  <a:schemeClr val="bg1"/>
                </a:solidFill>
                <a:cs typeface="Segoe UI"/>
              </a:rPr>
              <a:t>Hack!</a:t>
            </a:r>
            <a:endParaRPr lang="en-US" sz="1200">
              <a:solidFill>
                <a:schemeClr val="bg1"/>
              </a:solidFill>
              <a:cs typeface="Segoe UI"/>
            </a:endParaRPr>
          </a:p>
        </p:txBody>
      </p:sp>
      <p:sp>
        <p:nvSpPr>
          <p:cNvPr id="66" name="Rectangle 65">
            <a:extLst>
              <a:ext uri="{FF2B5EF4-FFF2-40B4-BE49-F238E27FC236}">
                <a16:creationId xmlns:a16="http://schemas.microsoft.com/office/drawing/2014/main" id="{CB15E6AF-92F3-C1F1-710B-F377667D8317}"/>
              </a:ext>
            </a:extLst>
          </p:cNvPr>
          <p:cNvSpPr/>
          <p:nvPr/>
        </p:nvSpPr>
        <p:spPr bwMode="auto">
          <a:xfrm>
            <a:off x="379344" y="6069495"/>
            <a:ext cx="11383617" cy="790161"/>
          </a:xfrm>
          <a:prstGeom prst="rect">
            <a:avLst/>
          </a:prstGeom>
          <a:solidFill>
            <a:srgbClr val="0A0B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r" defTabSz="932472" fontAlgn="base">
              <a:spcBef>
                <a:spcPct val="0"/>
              </a:spcBef>
              <a:spcAft>
                <a:spcPct val="0"/>
              </a:spcAft>
            </a:pPr>
            <a:r>
              <a:rPr lang="en-US" sz="2000">
                <a:solidFill>
                  <a:schemeClr val="tx1"/>
                </a:solidFill>
                <a:ea typeface="Segoe UI" pitchFamily="34" charset="0"/>
                <a:cs typeface="Segoe UI"/>
              </a:rPr>
              <a:t> Submissions due September 16, 11:59 PM PT!</a:t>
            </a:r>
            <a:endParaRPr lang="en-US" sz="2000">
              <a:solidFill>
                <a:schemeClr val="tx1"/>
              </a:solidFill>
              <a:ea typeface="Segoe UI" pitchFamily="34" charset="0"/>
              <a:cs typeface="Segoe UI" pitchFamily="34" charset="0"/>
            </a:endParaRPr>
          </a:p>
        </p:txBody>
      </p:sp>
      <p:sp>
        <p:nvSpPr>
          <p:cNvPr id="68" name="Rectangle 67">
            <a:extLst>
              <a:ext uri="{FF2B5EF4-FFF2-40B4-BE49-F238E27FC236}">
                <a16:creationId xmlns:a16="http://schemas.microsoft.com/office/drawing/2014/main" id="{F4221372-8BD8-CC97-9955-ADBD28B3B58F}"/>
              </a:ext>
            </a:extLst>
          </p:cNvPr>
          <p:cNvSpPr/>
          <p:nvPr/>
        </p:nvSpPr>
        <p:spPr bwMode="auto">
          <a:xfrm>
            <a:off x="565564" y="1712057"/>
            <a:ext cx="1611225" cy="2075721"/>
          </a:xfrm>
          <a:prstGeom prst="rect">
            <a:avLst/>
          </a:prstGeom>
          <a:solidFill>
            <a:schemeClr val="accent5">
              <a:lumMod val="20000"/>
              <a:lumOff val="80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69" name="TextBox 68">
            <a:extLst>
              <a:ext uri="{FF2B5EF4-FFF2-40B4-BE49-F238E27FC236}">
                <a16:creationId xmlns:a16="http://schemas.microsoft.com/office/drawing/2014/main" id="{5A5C7E25-E860-962F-5B81-1D97A41B6FD8}"/>
              </a:ext>
            </a:extLst>
          </p:cNvPr>
          <p:cNvSpPr txBox="1"/>
          <p:nvPr/>
        </p:nvSpPr>
        <p:spPr>
          <a:xfrm>
            <a:off x="612912" y="1708976"/>
            <a:ext cx="405848"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solidFill>
                  <a:schemeClr val="tx1">
                    <a:lumMod val="65000"/>
                  </a:schemeClr>
                </a:solidFill>
                <a:cs typeface="Segoe UI"/>
              </a:rPr>
              <a:t>9 </a:t>
            </a:r>
            <a:endParaRPr lang="en-US" sz="1200">
              <a:solidFill>
                <a:schemeClr val="tx1">
                  <a:lumMod val="65000"/>
                </a:schemeClr>
              </a:solidFill>
              <a:cs typeface="Segoe UI"/>
            </a:endParaRPr>
          </a:p>
        </p:txBody>
      </p:sp>
      <p:sp>
        <p:nvSpPr>
          <p:cNvPr id="70" name="TextBox 69">
            <a:extLst>
              <a:ext uri="{FF2B5EF4-FFF2-40B4-BE49-F238E27FC236}">
                <a16:creationId xmlns:a16="http://schemas.microsoft.com/office/drawing/2014/main" id="{7EB9A1E0-4EA6-47B6-0E20-CE816CFAC17F}"/>
              </a:ext>
            </a:extLst>
          </p:cNvPr>
          <p:cNvSpPr txBox="1"/>
          <p:nvPr/>
        </p:nvSpPr>
        <p:spPr>
          <a:xfrm>
            <a:off x="1378225" y="1767507"/>
            <a:ext cx="697396" cy="18466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r"/>
            <a:r>
              <a:rPr lang="en-US" sz="1200">
                <a:solidFill>
                  <a:schemeClr val="tx1">
                    <a:lumMod val="65000"/>
                  </a:schemeClr>
                </a:solidFill>
              </a:rPr>
              <a:t>MONDAY</a:t>
            </a:r>
            <a:endParaRPr lang="en-US" sz="1200">
              <a:solidFill>
                <a:schemeClr val="tx1">
                  <a:lumMod val="65000"/>
                </a:schemeClr>
              </a:solidFill>
              <a:cs typeface="Segoe UI"/>
            </a:endParaRPr>
          </a:p>
        </p:txBody>
      </p:sp>
      <p:sp>
        <p:nvSpPr>
          <p:cNvPr id="72" name="TextBox 71">
            <a:extLst>
              <a:ext uri="{FF2B5EF4-FFF2-40B4-BE49-F238E27FC236}">
                <a16:creationId xmlns:a16="http://schemas.microsoft.com/office/drawing/2014/main" id="{AEF570DF-63C8-1873-C6A4-66D42483AF09}"/>
              </a:ext>
            </a:extLst>
          </p:cNvPr>
          <p:cNvSpPr txBox="1"/>
          <p:nvPr/>
        </p:nvSpPr>
        <p:spPr>
          <a:xfrm>
            <a:off x="8253828" y="622115"/>
            <a:ext cx="3351862" cy="46166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l"/>
            <a:r>
              <a:rPr lang="en-US" sz="3000" b="1">
                <a:solidFill>
                  <a:srgbClr val="FFFFFF"/>
                </a:solidFill>
                <a:cs typeface="Segoe UI"/>
                <a:hlinkClick r:id="rId3">
                  <a:extLst>
                    <a:ext uri="{A12FA001-AC4F-418D-AE19-62706E023703}">
                      <ahyp:hlinkClr xmlns:ahyp="http://schemas.microsoft.com/office/drawing/2018/hyperlinkcolor" val="tx"/>
                    </a:ext>
                  </a:extLst>
                </a:hlinkClick>
              </a:rPr>
              <a:t>aka.ms/RAGhack</a:t>
            </a:r>
            <a:endParaRPr lang="en-US" sz="3000" b="1">
              <a:solidFill>
                <a:srgbClr val="FFFFFF"/>
              </a:solidFill>
              <a:cs typeface="Segoe UI"/>
            </a:endParaRPr>
          </a:p>
        </p:txBody>
      </p:sp>
    </p:spTree>
    <p:extLst>
      <p:ext uri="{BB962C8B-B14F-4D97-AF65-F5344CB8AC3E}">
        <p14:creationId xmlns:p14="http://schemas.microsoft.com/office/powerpoint/2010/main" val="24429892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56E59-876B-4EC3-B780-7B0DB170620E}"/>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6D472B3B-9909-D812-F197-23CF16030438}"/>
              </a:ext>
            </a:extLst>
          </p:cNvPr>
          <p:cNvSpPr>
            <a:spLocks noGrp="1"/>
          </p:cNvSpPr>
          <p:nvPr>
            <p:ph type="title"/>
          </p:nvPr>
        </p:nvSpPr>
        <p:spPr/>
        <p:txBody>
          <a:bodyPr/>
          <a:lstStyle/>
          <a:p>
            <a:r>
              <a:rPr lang="en-US"/>
              <a:t>Types of RAG</a:t>
            </a:r>
          </a:p>
        </p:txBody>
      </p:sp>
      <p:sp>
        <p:nvSpPr>
          <p:cNvPr id="6" name="Text Placeholder 5">
            <a:extLst>
              <a:ext uri="{FF2B5EF4-FFF2-40B4-BE49-F238E27FC236}">
                <a16:creationId xmlns:a16="http://schemas.microsoft.com/office/drawing/2014/main" id="{2587475A-D491-2D36-9803-21EB83009786}"/>
              </a:ext>
            </a:extLst>
          </p:cNvPr>
          <p:cNvSpPr>
            <a:spLocks noGrp="1"/>
          </p:cNvSpPr>
          <p:nvPr>
            <p:ph type="body" sz="quarter" idx="10"/>
          </p:nvPr>
        </p:nvSpPr>
        <p:spPr>
          <a:xfrm>
            <a:off x="586390" y="1434370"/>
            <a:ext cx="11018520" cy="4567404"/>
          </a:xfrm>
        </p:spPr>
        <p:txBody>
          <a:bodyPr/>
          <a:lstStyle/>
          <a:p>
            <a:r>
              <a:rPr lang="en-US"/>
              <a:t>RAG flows:</a:t>
            </a:r>
          </a:p>
          <a:p>
            <a:pPr marL="457200" indent="-457200">
              <a:buFont typeface="Arial" panose="020B0604020202020204" pitchFamily="34" charset="0"/>
              <a:buChar char="•"/>
            </a:pPr>
            <a:r>
              <a:rPr lang="en-US"/>
              <a:t>Simple RAG</a:t>
            </a:r>
          </a:p>
          <a:p>
            <a:pPr marL="457200" indent="-457200">
              <a:buFont typeface="Arial" panose="020B0604020202020204" pitchFamily="34" charset="0"/>
              <a:buChar char="•"/>
            </a:pPr>
            <a:r>
              <a:rPr lang="en-US"/>
              <a:t>Advanced RAG with Query rewriting</a:t>
            </a:r>
          </a:p>
          <a:p>
            <a:endParaRPr lang="en-US"/>
          </a:p>
          <a:p>
            <a:r>
              <a:rPr lang="en-US"/>
              <a:t>RAG sources:</a:t>
            </a:r>
          </a:p>
          <a:p>
            <a:pPr marL="457200" indent="-457200">
              <a:buFont typeface="Arial" panose="020B0604020202020204" pitchFamily="34" charset="0"/>
              <a:buChar char="•"/>
            </a:pPr>
            <a:r>
              <a:rPr lang="en-US"/>
              <a:t>Structured data (DB tables)</a:t>
            </a:r>
          </a:p>
          <a:p>
            <a:pPr marL="457200" indent="-457200">
              <a:buFont typeface="Arial" panose="020B0604020202020204" pitchFamily="34" charset="0"/>
              <a:buChar char="•"/>
            </a:pPr>
            <a:r>
              <a:rPr lang="en-US"/>
              <a:t>Documents (PDF, MD, etc.)</a:t>
            </a:r>
          </a:p>
          <a:p>
            <a:pPr marL="457200" indent="-457200">
              <a:buFont typeface="Arial" panose="020B0604020202020204" pitchFamily="34" charset="0"/>
              <a:buChar char="•"/>
            </a:pPr>
            <a:r>
              <a:rPr lang="en-US"/>
              <a:t>GraphRAG</a:t>
            </a:r>
          </a:p>
          <a:p>
            <a:pPr marL="457200" indent="-457200">
              <a:buFont typeface="Arial" panose="020B0604020202020204" pitchFamily="34" charset="0"/>
              <a:buChar char="•"/>
            </a:pPr>
            <a:endParaRPr lang="en-US"/>
          </a:p>
        </p:txBody>
      </p:sp>
    </p:spTree>
    <p:extLst>
      <p:ext uri="{BB962C8B-B14F-4D97-AF65-F5344CB8AC3E}">
        <p14:creationId xmlns:p14="http://schemas.microsoft.com/office/powerpoint/2010/main" val="16780616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E0FC8-4D4B-7F3E-86F2-99EA247F6094}"/>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3F7BBA0-FD05-074E-9B5C-98404044AD28}"/>
              </a:ext>
            </a:extLst>
          </p:cNvPr>
          <p:cNvSpPr>
            <a:spLocks noGrp="1"/>
          </p:cNvSpPr>
          <p:nvPr>
            <p:ph type="title"/>
          </p:nvPr>
        </p:nvSpPr>
        <p:spPr/>
        <p:txBody>
          <a:bodyPr/>
          <a:lstStyle/>
          <a:p>
            <a:r>
              <a:rPr lang="en-US"/>
              <a:t>Simple RAG</a:t>
            </a:r>
          </a:p>
        </p:txBody>
      </p:sp>
      <p:grpSp>
        <p:nvGrpSpPr>
          <p:cNvPr id="4" name="Group 3">
            <a:extLst>
              <a:ext uri="{FF2B5EF4-FFF2-40B4-BE49-F238E27FC236}">
                <a16:creationId xmlns:a16="http://schemas.microsoft.com/office/drawing/2014/main" id="{0BD4A2FD-4C33-058B-75DA-C2AF0F3BB70C}"/>
              </a:ext>
            </a:extLst>
          </p:cNvPr>
          <p:cNvGrpSpPr/>
          <p:nvPr/>
        </p:nvGrpSpPr>
        <p:grpSpPr>
          <a:xfrm>
            <a:off x="2043402" y="3326932"/>
            <a:ext cx="6924898" cy="3186972"/>
            <a:chOff x="2043402" y="3326932"/>
            <a:chExt cx="6924898" cy="3186972"/>
          </a:xfrm>
        </p:grpSpPr>
        <p:sp>
          <p:nvSpPr>
            <p:cNvPr id="5" name="Text Placeholder 5">
              <a:extLst>
                <a:ext uri="{FF2B5EF4-FFF2-40B4-BE49-F238E27FC236}">
                  <a16:creationId xmlns:a16="http://schemas.microsoft.com/office/drawing/2014/main" id="{C527BB47-F420-0250-99C6-489A6A820473}"/>
                </a:ext>
              </a:extLst>
            </p:cNvPr>
            <p:cNvSpPr txBox="1">
              <a:spLocks/>
            </p:cNvSpPr>
            <p:nvPr/>
          </p:nvSpPr>
          <p:spPr>
            <a:xfrm>
              <a:off x="7176434" y="5129782"/>
              <a:ext cx="1791866" cy="1384122"/>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2000">
                  <a:latin typeface="+mj-lt"/>
                  <a:cs typeface="Segoe UI Semilight"/>
                </a:rPr>
                <a:t>Large Language Model</a:t>
              </a:r>
              <a:endParaRPr lang="en-US" sz="2000">
                <a:cs typeface="Arial"/>
              </a:endParaRPr>
            </a:p>
          </p:txBody>
        </p:sp>
        <p:pic>
          <p:nvPicPr>
            <p:cNvPr id="7" name="Graphic 2">
              <a:extLst>
                <a:ext uri="{FF2B5EF4-FFF2-40B4-BE49-F238E27FC236}">
                  <a16:creationId xmlns:a16="http://schemas.microsoft.com/office/drawing/2014/main" id="{E4C95A7D-E3FC-31B2-5E0B-0E38752955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33033" y="3326932"/>
              <a:ext cx="1627908" cy="1721555"/>
            </a:xfrm>
            <a:prstGeom prst="rect">
              <a:avLst/>
            </a:prstGeom>
          </p:spPr>
        </p:pic>
        <p:sp>
          <p:nvSpPr>
            <p:cNvPr id="8" name="Arrow: Right 10">
              <a:extLst>
                <a:ext uri="{FF2B5EF4-FFF2-40B4-BE49-F238E27FC236}">
                  <a16:creationId xmlns:a16="http://schemas.microsoft.com/office/drawing/2014/main" id="{169511DC-B1D6-0405-61AA-10E23FA52D77}"/>
                </a:ext>
              </a:extLst>
            </p:cNvPr>
            <p:cNvSpPr/>
            <p:nvPr/>
          </p:nvSpPr>
          <p:spPr bwMode="auto">
            <a:xfrm>
              <a:off x="4312170" y="4239316"/>
              <a:ext cx="2850593" cy="293302"/>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Arrow: Right 11">
              <a:extLst>
                <a:ext uri="{FF2B5EF4-FFF2-40B4-BE49-F238E27FC236}">
                  <a16:creationId xmlns:a16="http://schemas.microsoft.com/office/drawing/2014/main" id="{D9896074-FEE2-881A-C21B-D479F4ACFEC4}"/>
                </a:ext>
              </a:extLst>
            </p:cNvPr>
            <p:cNvSpPr/>
            <p:nvPr/>
          </p:nvSpPr>
          <p:spPr bwMode="auto">
            <a:xfrm>
              <a:off x="2043402" y="3394479"/>
              <a:ext cx="5119360" cy="293302"/>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DB7646E9-CFBD-CE46-E1DA-BAB8E3BA1919}"/>
              </a:ext>
            </a:extLst>
          </p:cNvPr>
          <p:cNvGrpSpPr/>
          <p:nvPr/>
        </p:nvGrpSpPr>
        <p:grpSpPr>
          <a:xfrm>
            <a:off x="8415343" y="1504335"/>
            <a:ext cx="3480724" cy="3257226"/>
            <a:chOff x="8415343" y="1504335"/>
            <a:chExt cx="3480724" cy="3257226"/>
          </a:xfrm>
        </p:grpSpPr>
        <p:grpSp>
          <p:nvGrpSpPr>
            <p:cNvPr id="11" name="Group 10">
              <a:extLst>
                <a:ext uri="{FF2B5EF4-FFF2-40B4-BE49-F238E27FC236}">
                  <a16:creationId xmlns:a16="http://schemas.microsoft.com/office/drawing/2014/main" id="{AC9C4F50-D6D8-01D0-49DD-EB7FCE946DE2}"/>
                </a:ext>
              </a:extLst>
            </p:cNvPr>
            <p:cNvGrpSpPr/>
            <p:nvPr/>
          </p:nvGrpSpPr>
          <p:grpSpPr>
            <a:xfrm>
              <a:off x="8415343" y="1504335"/>
              <a:ext cx="3480724" cy="1513954"/>
              <a:chOff x="18815883" y="2534752"/>
              <a:chExt cx="5090699" cy="2894880"/>
            </a:xfrm>
          </p:grpSpPr>
          <p:sp>
            <p:nvSpPr>
              <p:cNvPr id="14" name="Speech Bubble: Rectangle with Corners Rounded 18">
                <a:extLst>
                  <a:ext uri="{FF2B5EF4-FFF2-40B4-BE49-F238E27FC236}">
                    <a16:creationId xmlns:a16="http://schemas.microsoft.com/office/drawing/2014/main" id="{7CABFDD5-0A21-D74A-8C35-E18BA49D364D}"/>
                  </a:ext>
                </a:extLst>
              </p:cNvPr>
              <p:cNvSpPr/>
              <p:nvPr/>
            </p:nvSpPr>
            <p:spPr bwMode="auto">
              <a:xfrm>
                <a:off x="18815883" y="2534752"/>
                <a:ext cx="5090699" cy="2894880"/>
              </a:xfrm>
              <a:prstGeom prst="wedgeRoundRectCallout">
                <a:avLst>
                  <a:gd name="adj1" fmla="val 24202"/>
                  <a:gd name="adj2" fmla="val 65278"/>
                  <a:gd name="adj3" fmla="val 16667"/>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Box 14">
                <a:extLst>
                  <a:ext uri="{FF2B5EF4-FFF2-40B4-BE49-F238E27FC236}">
                    <a16:creationId xmlns:a16="http://schemas.microsoft.com/office/drawing/2014/main" id="{A6B2D78D-6C58-1911-1AE6-906A69540276}"/>
                  </a:ext>
                </a:extLst>
              </p:cNvPr>
              <p:cNvSpPr txBox="1"/>
              <p:nvPr/>
            </p:nvSpPr>
            <p:spPr>
              <a:xfrm>
                <a:off x="19135044" y="2902457"/>
                <a:ext cx="4578757" cy="2471740"/>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r>
                  <a:rPr lang="en-US" sz="1800">
                    <a:latin typeface="Segoe UI"/>
                    <a:ea typeface="Menlo"/>
                    <a:cs typeface="Menlo"/>
                  </a:rPr>
                  <a:t>For great hiking shoes, consider the TrekExtreme Hiking Shoes</a:t>
                </a:r>
                <a:r>
                  <a:rPr lang="en-US" sz="1800" baseline="30000">
                    <a:latin typeface="Segoe UI"/>
                    <a:ea typeface="Menlo"/>
                    <a:cs typeface="Menlo"/>
                  </a:rPr>
                  <a:t> 1  </a:t>
                </a:r>
                <a:r>
                  <a:rPr lang="en-US" sz="1800" err="1">
                    <a:latin typeface="Segoe UI"/>
                    <a:ea typeface="Menlo"/>
                    <a:cs typeface="Menlo"/>
                  </a:rPr>
                  <a:t>or the Trailblaze Steel-Blue Hiking Shoes</a:t>
                </a:r>
                <a:r>
                  <a:rPr lang="en-US" sz="1800" baseline="30000">
                    <a:latin typeface="Segoe UI"/>
                    <a:ea typeface="Menlo"/>
                    <a:cs typeface="Menlo"/>
                  </a:rPr>
                  <a:t> 2</a:t>
                </a:r>
              </a:p>
              <a:p>
                <a:endParaRPr lang="en-US" sz="1800" baseline="30000">
                  <a:latin typeface="Segoe UI"/>
                  <a:ea typeface="Menlo"/>
                  <a:cs typeface="Menlo"/>
                </a:endParaRPr>
              </a:p>
            </p:txBody>
          </p:sp>
        </p:grpSp>
        <p:pic>
          <p:nvPicPr>
            <p:cNvPr id="12" name="Graphic 14">
              <a:extLst>
                <a:ext uri="{FF2B5EF4-FFF2-40B4-BE49-F238E27FC236}">
                  <a16:creationId xmlns:a16="http://schemas.microsoft.com/office/drawing/2014/main" id="{2BBACADA-60CA-EDE3-6F99-AA0E02A749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80686" y="3143619"/>
              <a:ext cx="1537460" cy="1617942"/>
            </a:xfrm>
            <a:prstGeom prst="rect">
              <a:avLst/>
            </a:prstGeom>
          </p:spPr>
        </p:pic>
        <p:sp>
          <p:nvSpPr>
            <p:cNvPr id="13" name="Arrow: Right 17">
              <a:extLst>
                <a:ext uri="{FF2B5EF4-FFF2-40B4-BE49-F238E27FC236}">
                  <a16:creationId xmlns:a16="http://schemas.microsoft.com/office/drawing/2014/main" id="{AAD1BC45-5212-A548-BC28-8393336087D9}"/>
                </a:ext>
              </a:extLst>
            </p:cNvPr>
            <p:cNvSpPr/>
            <p:nvPr/>
          </p:nvSpPr>
          <p:spPr bwMode="auto">
            <a:xfrm>
              <a:off x="9106065" y="4295107"/>
              <a:ext cx="830562" cy="341123"/>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21A5CBAB-665C-CFCD-D1B9-544F1539E5E4}"/>
              </a:ext>
            </a:extLst>
          </p:cNvPr>
          <p:cNvGrpSpPr/>
          <p:nvPr/>
        </p:nvGrpSpPr>
        <p:grpSpPr>
          <a:xfrm>
            <a:off x="173007" y="2196548"/>
            <a:ext cx="3581015" cy="4058409"/>
            <a:chOff x="163068" y="2294004"/>
            <a:chExt cx="3581015" cy="4058409"/>
          </a:xfrm>
        </p:grpSpPr>
        <p:pic>
          <p:nvPicPr>
            <p:cNvPr id="18" name="Graphic 13">
              <a:extLst>
                <a:ext uri="{FF2B5EF4-FFF2-40B4-BE49-F238E27FC236}">
                  <a16:creationId xmlns:a16="http://schemas.microsoft.com/office/drawing/2014/main" id="{21994CAE-508D-436C-F309-6EBD8E43D37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5107" y="3488251"/>
              <a:ext cx="1477321" cy="1530271"/>
            </a:xfrm>
            <a:prstGeom prst="rect">
              <a:avLst/>
            </a:prstGeom>
          </p:spPr>
        </p:pic>
        <p:sp>
          <p:nvSpPr>
            <p:cNvPr id="19" name="Text Placeholder 5">
              <a:extLst>
                <a:ext uri="{FF2B5EF4-FFF2-40B4-BE49-F238E27FC236}">
                  <a16:creationId xmlns:a16="http://schemas.microsoft.com/office/drawing/2014/main" id="{E5216C34-0251-C800-B0FB-E7668C44B402}"/>
                </a:ext>
              </a:extLst>
            </p:cNvPr>
            <p:cNvSpPr txBox="1">
              <a:spLocks/>
            </p:cNvSpPr>
            <p:nvPr/>
          </p:nvSpPr>
          <p:spPr>
            <a:xfrm>
              <a:off x="163068" y="5342102"/>
              <a:ext cx="2051084" cy="1010311"/>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2000">
                  <a:latin typeface="+mj-lt"/>
                  <a:cs typeface="Segoe UI Semilight"/>
                </a:rPr>
                <a:t>User</a:t>
              </a:r>
              <a:endParaRPr lang="en-US"/>
            </a:p>
            <a:p>
              <a:pPr marL="0" indent="0" algn="ctr" defTabSz="1865484">
                <a:buNone/>
                <a:defRPr/>
              </a:pPr>
              <a:r>
                <a:rPr lang="en-US" sz="2000">
                  <a:latin typeface="+mj-lt"/>
                  <a:cs typeface="Segoe UI Semilight"/>
                </a:rPr>
                <a:t>Question</a:t>
              </a:r>
              <a:endParaRPr lang="en-US" sz="2000">
                <a:cs typeface="Segoe UI Semilight"/>
              </a:endParaRPr>
            </a:p>
          </p:txBody>
        </p:sp>
        <p:grpSp>
          <p:nvGrpSpPr>
            <p:cNvPr id="20" name="Group 19">
              <a:extLst>
                <a:ext uri="{FF2B5EF4-FFF2-40B4-BE49-F238E27FC236}">
                  <a16:creationId xmlns:a16="http://schemas.microsoft.com/office/drawing/2014/main" id="{8A4090C5-7C2F-7FEA-F0AD-B3362018EE71}"/>
                </a:ext>
              </a:extLst>
            </p:cNvPr>
            <p:cNvGrpSpPr/>
            <p:nvPr/>
          </p:nvGrpSpPr>
          <p:grpSpPr>
            <a:xfrm>
              <a:off x="305871" y="2294004"/>
              <a:ext cx="3438212" cy="1041523"/>
              <a:chOff x="521530" y="4240114"/>
              <a:chExt cx="5389675" cy="1671130"/>
            </a:xfrm>
          </p:grpSpPr>
          <p:sp>
            <p:nvSpPr>
              <p:cNvPr id="21" name="Speech Bubble: Rectangle with Corners Rounded 7">
                <a:extLst>
                  <a:ext uri="{FF2B5EF4-FFF2-40B4-BE49-F238E27FC236}">
                    <a16:creationId xmlns:a16="http://schemas.microsoft.com/office/drawing/2014/main" id="{A36FB2A5-D87A-A132-5F78-F00CA4A144D9}"/>
                  </a:ext>
                </a:extLst>
              </p:cNvPr>
              <p:cNvSpPr/>
              <p:nvPr/>
            </p:nvSpPr>
            <p:spPr bwMode="auto">
              <a:xfrm>
                <a:off x="521530" y="4240114"/>
                <a:ext cx="4365143" cy="1436405"/>
              </a:xfrm>
              <a:prstGeom prst="wedgeRoundRectCallout">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2" name="Text Placeholder 5">
                <a:extLst>
                  <a:ext uri="{FF2B5EF4-FFF2-40B4-BE49-F238E27FC236}">
                    <a16:creationId xmlns:a16="http://schemas.microsoft.com/office/drawing/2014/main" id="{9568C7C2-6AB0-BA23-3E8E-000A3BA632D5}"/>
                  </a:ext>
                </a:extLst>
              </p:cNvPr>
              <p:cNvSpPr txBox="1">
                <a:spLocks/>
              </p:cNvSpPr>
              <p:nvPr/>
            </p:nvSpPr>
            <p:spPr>
              <a:xfrm>
                <a:off x="672027" y="4327751"/>
                <a:ext cx="5239178" cy="1583493"/>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defTabSz="1865484">
                  <a:buNone/>
                  <a:defRPr/>
                </a:pPr>
                <a:r>
                  <a:rPr lang="en-US" sz="2000">
                    <a:latin typeface="Segoe UI"/>
                    <a:cs typeface="Segoe UI Semilight"/>
                  </a:rPr>
                  <a:t>What's the best shoe</a:t>
                </a:r>
              </a:p>
              <a:p>
                <a:pPr marL="0" indent="0" defTabSz="1865484">
                  <a:buNone/>
                  <a:defRPr/>
                </a:pPr>
                <a:r>
                  <a:rPr lang="en-US" sz="2000">
                    <a:latin typeface="Segoe UI"/>
                    <a:cs typeface="Segoe UI Semilight"/>
                  </a:rPr>
                  <a:t>for hiking?</a:t>
                </a:r>
                <a:endParaRPr lang="en-US" sz="2000">
                  <a:latin typeface="Segoe UI"/>
                  <a:cs typeface="Segoe UI"/>
                </a:endParaRPr>
              </a:p>
            </p:txBody>
          </p:sp>
        </p:grpSp>
      </p:grpSp>
      <p:grpSp>
        <p:nvGrpSpPr>
          <p:cNvPr id="23" name="Group 22">
            <a:extLst>
              <a:ext uri="{FF2B5EF4-FFF2-40B4-BE49-F238E27FC236}">
                <a16:creationId xmlns:a16="http://schemas.microsoft.com/office/drawing/2014/main" id="{24AE0674-BE70-057B-BB74-0279712AC534}"/>
              </a:ext>
            </a:extLst>
          </p:cNvPr>
          <p:cNvGrpSpPr/>
          <p:nvPr/>
        </p:nvGrpSpPr>
        <p:grpSpPr>
          <a:xfrm>
            <a:off x="2043763" y="3689574"/>
            <a:ext cx="5034224" cy="2608649"/>
            <a:chOff x="2043763" y="3689574"/>
            <a:chExt cx="5034224" cy="2608649"/>
          </a:xfrm>
        </p:grpSpPr>
        <p:sp>
          <p:nvSpPr>
            <p:cNvPr id="24" name="Text Placeholder 5">
              <a:extLst>
                <a:ext uri="{FF2B5EF4-FFF2-40B4-BE49-F238E27FC236}">
                  <a16:creationId xmlns:a16="http://schemas.microsoft.com/office/drawing/2014/main" id="{A7201B5E-FDE9-2382-1804-FA0AEF50BBC3}"/>
                </a:ext>
              </a:extLst>
            </p:cNvPr>
            <p:cNvSpPr txBox="1">
              <a:spLocks/>
            </p:cNvSpPr>
            <p:nvPr/>
          </p:nvSpPr>
          <p:spPr>
            <a:xfrm>
              <a:off x="2919508" y="5195901"/>
              <a:ext cx="1538041" cy="444507"/>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2000">
                  <a:latin typeface="+mj-lt"/>
                  <a:cs typeface="Segoe UI Semilight"/>
                </a:rPr>
                <a:t>Search</a:t>
              </a:r>
              <a:endParaRPr lang="en-US" sz="5550">
                <a:cs typeface="Arial"/>
              </a:endParaRPr>
            </a:p>
          </p:txBody>
        </p:sp>
        <p:pic>
          <p:nvPicPr>
            <p:cNvPr id="25" name="Graphic 24">
              <a:extLst>
                <a:ext uri="{FF2B5EF4-FFF2-40B4-BE49-F238E27FC236}">
                  <a16:creationId xmlns:a16="http://schemas.microsoft.com/office/drawing/2014/main" id="{9AEF7BCE-2B2C-A81A-670F-8C454D91A26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00685" y="3689574"/>
              <a:ext cx="1168288" cy="1291166"/>
            </a:xfrm>
            <a:prstGeom prst="rect">
              <a:avLst/>
            </a:prstGeom>
          </p:spPr>
        </p:pic>
        <p:sp>
          <p:nvSpPr>
            <p:cNvPr id="26" name="Arrow: Right 8">
              <a:extLst>
                <a:ext uri="{FF2B5EF4-FFF2-40B4-BE49-F238E27FC236}">
                  <a16:creationId xmlns:a16="http://schemas.microsoft.com/office/drawing/2014/main" id="{F95F5DBD-5F55-CC9E-6DD3-68711114190E}"/>
                </a:ext>
              </a:extLst>
            </p:cNvPr>
            <p:cNvSpPr/>
            <p:nvPr/>
          </p:nvSpPr>
          <p:spPr bwMode="auto">
            <a:xfrm>
              <a:off x="2043763" y="4239316"/>
              <a:ext cx="1056685" cy="349093"/>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7" name="TextBox 7">
              <a:extLst>
                <a:ext uri="{FF2B5EF4-FFF2-40B4-BE49-F238E27FC236}">
                  <a16:creationId xmlns:a16="http://schemas.microsoft.com/office/drawing/2014/main" id="{A4345709-49B2-0640-C2CF-398CA99B4422}"/>
                </a:ext>
              </a:extLst>
            </p:cNvPr>
            <p:cNvSpPr txBox="1"/>
            <p:nvPr/>
          </p:nvSpPr>
          <p:spPr>
            <a:xfrm>
              <a:off x="4511751" y="4636230"/>
              <a:ext cx="2566236" cy="1661993"/>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dk1"/>
                  </a:solidFill>
                  <a:latin typeface="+mn-lt"/>
                  <a:ea typeface="+mn-ea"/>
                  <a:cs typeface="+mn-cs"/>
                </a:defRPr>
              </a:lvl1pPr>
              <a:lvl2pPr marL="1828983" algn="l" defTabSz="3657965" rtl="0" eaLnBrk="1" latinLnBrk="0" hangingPunct="1">
                <a:defRPr sz="7200" kern="1200">
                  <a:solidFill>
                    <a:schemeClr val="dk1"/>
                  </a:solidFill>
                  <a:latin typeface="+mn-lt"/>
                  <a:ea typeface="+mn-ea"/>
                  <a:cs typeface="+mn-cs"/>
                </a:defRPr>
              </a:lvl2pPr>
              <a:lvl3pPr marL="3657965" algn="l" defTabSz="3657965" rtl="0" eaLnBrk="1" latinLnBrk="0" hangingPunct="1">
                <a:defRPr sz="7200" kern="1200">
                  <a:solidFill>
                    <a:schemeClr val="dk1"/>
                  </a:solidFill>
                  <a:latin typeface="+mn-lt"/>
                  <a:ea typeface="+mn-ea"/>
                  <a:cs typeface="+mn-cs"/>
                </a:defRPr>
              </a:lvl3pPr>
              <a:lvl4pPr marL="5486948" algn="l" defTabSz="3657965" rtl="0" eaLnBrk="1" latinLnBrk="0" hangingPunct="1">
                <a:defRPr sz="7200" kern="1200">
                  <a:solidFill>
                    <a:schemeClr val="dk1"/>
                  </a:solidFill>
                  <a:latin typeface="+mn-lt"/>
                  <a:ea typeface="+mn-ea"/>
                  <a:cs typeface="+mn-cs"/>
                </a:defRPr>
              </a:lvl4pPr>
              <a:lvl5pPr marL="7315932" algn="l" defTabSz="3657965" rtl="0" eaLnBrk="1" latinLnBrk="0" hangingPunct="1">
                <a:defRPr sz="7200" kern="1200">
                  <a:solidFill>
                    <a:schemeClr val="dk1"/>
                  </a:solidFill>
                  <a:latin typeface="+mn-lt"/>
                  <a:ea typeface="+mn-ea"/>
                  <a:cs typeface="+mn-cs"/>
                </a:defRPr>
              </a:lvl5pPr>
              <a:lvl6pPr marL="9144915" algn="l" defTabSz="3657965" rtl="0" eaLnBrk="1" latinLnBrk="0" hangingPunct="1">
                <a:defRPr sz="7200" kern="1200">
                  <a:solidFill>
                    <a:schemeClr val="dk1"/>
                  </a:solidFill>
                  <a:latin typeface="+mn-lt"/>
                  <a:ea typeface="+mn-ea"/>
                  <a:cs typeface="+mn-cs"/>
                </a:defRPr>
              </a:lvl6pPr>
              <a:lvl7pPr marL="10973897" algn="l" defTabSz="3657965" rtl="0" eaLnBrk="1" latinLnBrk="0" hangingPunct="1">
                <a:defRPr sz="7200" kern="1200">
                  <a:solidFill>
                    <a:schemeClr val="dk1"/>
                  </a:solidFill>
                  <a:latin typeface="+mn-lt"/>
                  <a:ea typeface="+mn-ea"/>
                  <a:cs typeface="+mn-cs"/>
                </a:defRPr>
              </a:lvl7pPr>
              <a:lvl8pPr marL="12802880" algn="l" defTabSz="3657965" rtl="0" eaLnBrk="1" latinLnBrk="0" hangingPunct="1">
                <a:defRPr sz="7200" kern="1200">
                  <a:solidFill>
                    <a:schemeClr val="dk1"/>
                  </a:solidFill>
                  <a:latin typeface="+mn-lt"/>
                  <a:ea typeface="+mn-ea"/>
                  <a:cs typeface="+mn-cs"/>
                </a:defRPr>
              </a:lvl8pPr>
              <a:lvl9pPr marL="14631864" algn="l" defTabSz="3657965" rtl="0" eaLnBrk="1" latinLnBrk="0" hangingPunct="1">
                <a:defRPr sz="7200" kern="1200">
                  <a:solidFill>
                    <a:schemeClr val="dk1"/>
                  </a:solidFill>
                  <a:latin typeface="+mn-lt"/>
                  <a:ea typeface="+mn-ea"/>
                  <a:cs typeface="+mn-cs"/>
                </a:defRPr>
              </a:lvl9pPr>
            </a:lstStyle>
            <a:p>
              <a:r>
                <a:rPr lang="en-US" sz="1200">
                  <a:solidFill>
                    <a:schemeClr val="tx1"/>
                  </a:solidFill>
                  <a:ea typeface="+mn-lt"/>
                  <a:cs typeface="+mn-lt"/>
                </a:rPr>
                <a:t>[101]: </a:t>
              </a:r>
            </a:p>
            <a:p>
              <a:r>
                <a:rPr lang="en-US" sz="1200">
                  <a:solidFill>
                    <a:schemeClr val="tx1"/>
                  </a:solidFill>
                  <a:ea typeface="+mn-lt"/>
                  <a:cs typeface="+mn-lt"/>
                </a:rPr>
                <a:t>Name: </a:t>
              </a:r>
              <a:r>
                <a:rPr lang="en-US" sz="1200" err="1">
                  <a:solidFill>
                    <a:schemeClr val="tx1"/>
                  </a:solidFill>
                  <a:ea typeface="+mn-lt"/>
                  <a:cs typeface="+mn-lt"/>
                </a:rPr>
                <a:t>TrekExtreme Hiking Shoes</a:t>
              </a:r>
              <a:br>
                <a:rPr lang="en-US" sz="1200">
                  <a:solidFill>
                    <a:schemeClr val="tx1"/>
                  </a:solidFill>
                  <a:ea typeface="+mn-lt"/>
                  <a:cs typeface="+mn-lt"/>
                </a:rPr>
              </a:br>
              <a:r>
                <a:rPr lang="en-US" sz="1200">
                  <a:solidFill>
                    <a:schemeClr val="tx1"/>
                  </a:solidFill>
                  <a:ea typeface="+mn-lt"/>
                  <a:cs typeface="+mn-lt"/>
                </a:rPr>
                <a:t>Price: 135.99</a:t>
              </a:r>
            </a:p>
            <a:p>
              <a:r>
                <a:rPr lang="en-US" sz="1200" err="1">
                  <a:solidFill>
                    <a:schemeClr val="tx1"/>
                  </a:solidFill>
                  <a:ea typeface="+mn-lt"/>
                  <a:cs typeface="+mn-lt"/>
                </a:rPr>
                <a:t>Brand: Raptor Elite</a:t>
              </a:r>
              <a:endParaRPr lang="en-US" sz="1200">
                <a:solidFill>
                  <a:schemeClr val="tx1"/>
                </a:solidFill>
                <a:ea typeface="+mn-lt"/>
                <a:cs typeface="+mn-lt"/>
              </a:endParaRPr>
            </a:p>
            <a:p>
              <a:r>
                <a:rPr lang="en-US" sz="1200" err="1">
                  <a:solidFill>
                    <a:schemeClr val="tx1"/>
                  </a:solidFill>
                  <a:ea typeface="+mn-lt"/>
                  <a:cs typeface="+mn-lt"/>
                </a:rPr>
                <a:t>Type: Footwear</a:t>
              </a:r>
              <a:endParaRPr lang="en-US" sz="1200">
                <a:solidFill>
                  <a:schemeClr val="tx1"/>
                </a:solidFill>
                <a:ea typeface="+mn-lt"/>
                <a:cs typeface="+mn-lt"/>
              </a:endParaRPr>
            </a:p>
            <a:p>
              <a:r>
                <a:rPr lang="en-US" sz="1200">
                  <a:solidFill>
                    <a:schemeClr val="tx1"/>
                  </a:solidFill>
                  <a:ea typeface="+mn-lt"/>
                  <a:cs typeface="+mn-lt"/>
                </a:rPr>
                <a:t>Description: The </a:t>
              </a:r>
              <a:r>
                <a:rPr lang="en-US" sz="1200" err="1">
                  <a:solidFill>
                    <a:schemeClr val="tx1"/>
                  </a:solidFill>
                  <a:ea typeface="+mn-lt"/>
                  <a:cs typeface="+mn-lt"/>
                </a:rPr>
                <a:t>Trek Extreme hiking shoes by Raptor Elite are built to ensure any trail.</a:t>
              </a:r>
              <a:endParaRPr lang="en-US" sz="1200">
                <a:solidFill>
                  <a:schemeClr val="tx1"/>
                </a:solidFill>
                <a:ea typeface="+mn-lt"/>
                <a:cs typeface="+mn-lt"/>
              </a:endParaRPr>
            </a:p>
            <a:p>
              <a:r>
                <a:rPr lang="en-US" sz="1200">
                  <a:solidFill>
                    <a:schemeClr val="tx1"/>
                  </a:solidFill>
                  <a:ea typeface="+mn-lt"/>
                  <a:cs typeface="+mn-lt"/>
                </a:rPr>
                <a:t>…</a:t>
              </a:r>
            </a:p>
          </p:txBody>
        </p:sp>
      </p:grpSp>
    </p:spTree>
    <p:extLst>
      <p:ext uri="{BB962C8B-B14F-4D97-AF65-F5344CB8AC3E}">
        <p14:creationId xmlns:p14="http://schemas.microsoft.com/office/powerpoint/2010/main" val="20429213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22466-E3CC-C373-15A7-322657FF5397}"/>
              </a:ext>
            </a:extLst>
          </p:cNvPr>
          <p:cNvSpPr>
            <a:spLocks noGrp="1"/>
          </p:cNvSpPr>
          <p:nvPr>
            <p:ph type="title"/>
          </p:nvPr>
        </p:nvSpPr>
        <p:spPr/>
        <p:txBody>
          <a:bodyPr/>
          <a:lstStyle/>
          <a:p>
            <a:r>
              <a:rPr lang="en-US"/>
              <a:t>Simple RAG (on PostgreSQL)</a:t>
            </a:r>
          </a:p>
        </p:txBody>
      </p:sp>
      <p:pic>
        <p:nvPicPr>
          <p:cNvPr id="10" name="Picture 9" descr="A screenshot of a chat&#10;&#10;Description automatically generated">
            <a:extLst>
              <a:ext uri="{FF2B5EF4-FFF2-40B4-BE49-F238E27FC236}">
                <a16:creationId xmlns:a16="http://schemas.microsoft.com/office/drawing/2014/main" id="{3C86BCFD-75A3-43A4-3826-2BED4D33BE27}"/>
              </a:ext>
            </a:extLst>
          </p:cNvPr>
          <p:cNvPicPr>
            <a:picLocks noChangeAspect="1"/>
          </p:cNvPicPr>
          <p:nvPr/>
        </p:nvPicPr>
        <p:blipFill>
          <a:blip r:embed="rId2"/>
          <a:stretch>
            <a:fillRect/>
          </a:stretch>
        </p:blipFill>
        <p:spPr>
          <a:xfrm>
            <a:off x="588263" y="1385944"/>
            <a:ext cx="7124110" cy="5014856"/>
          </a:xfrm>
          <a:prstGeom prst="rect">
            <a:avLst/>
          </a:prstGeom>
          <a:ln>
            <a:solidFill>
              <a:schemeClr val="tx1"/>
            </a:solidFill>
          </a:ln>
        </p:spPr>
      </p:pic>
      <p:sp>
        <p:nvSpPr>
          <p:cNvPr id="11" name="TextBox 10">
            <a:extLst>
              <a:ext uri="{FF2B5EF4-FFF2-40B4-BE49-F238E27FC236}">
                <a16:creationId xmlns:a16="http://schemas.microsoft.com/office/drawing/2014/main" id="{2C4D8016-BCB8-4C12-5927-9D24429A7503}"/>
              </a:ext>
            </a:extLst>
          </p:cNvPr>
          <p:cNvSpPr txBox="1"/>
          <p:nvPr/>
        </p:nvSpPr>
        <p:spPr>
          <a:xfrm>
            <a:off x="8057322" y="1126770"/>
            <a:ext cx="4134678" cy="1538883"/>
          </a:xfrm>
          <a:prstGeom prst="rect">
            <a:avLst/>
          </a:prstGeom>
          <a:noFill/>
        </p:spPr>
        <p:txBody>
          <a:bodyPr wrap="square" lIns="0" tIns="0" rIns="0" bIns="0" rtlCol="0">
            <a:spAutoFit/>
          </a:bodyPr>
          <a:lstStyle/>
          <a:p>
            <a:pPr algn="l"/>
            <a:endParaRPr lang="en-US" sz="2000" err="1"/>
          </a:p>
          <a:p>
            <a:pPr algn="l"/>
            <a:r>
              <a:rPr lang="en-US" sz="2000" err="1"/>
              <a:t>Azure OpenAI +</a:t>
            </a:r>
          </a:p>
          <a:p>
            <a:pPr algn="l"/>
            <a:r>
              <a:rPr lang="en-US" sz="2000" err="1"/>
              <a:t>Azure PostgreSQL Flexible Server + </a:t>
            </a:r>
          </a:p>
          <a:p>
            <a:pPr algn="l"/>
            <a:r>
              <a:rPr lang="en-US" sz="2000" err="1"/>
              <a:t>Azure Container Apps</a:t>
            </a:r>
          </a:p>
          <a:p>
            <a:pPr algn="l"/>
            <a:endParaRPr lang="en-US" sz="2000" err="1"/>
          </a:p>
        </p:txBody>
      </p:sp>
      <p:sp>
        <p:nvSpPr>
          <p:cNvPr id="12" name="TextBox 11">
            <a:extLst>
              <a:ext uri="{FF2B5EF4-FFF2-40B4-BE49-F238E27FC236}">
                <a16:creationId xmlns:a16="http://schemas.microsoft.com/office/drawing/2014/main" id="{7797A8DB-D842-DCDE-11D5-DA848ED66A67}"/>
              </a:ext>
            </a:extLst>
          </p:cNvPr>
          <p:cNvSpPr txBox="1"/>
          <p:nvPr/>
        </p:nvSpPr>
        <p:spPr>
          <a:xfrm>
            <a:off x="8057322" y="4092476"/>
            <a:ext cx="4134678" cy="2308324"/>
          </a:xfrm>
          <a:prstGeom prst="rect">
            <a:avLst/>
          </a:prstGeom>
          <a:noFill/>
        </p:spPr>
        <p:txBody>
          <a:bodyPr wrap="square">
            <a:spAutoFit/>
          </a:bodyPr>
          <a:lstStyle/>
          <a:p>
            <a:pPr algn="l"/>
            <a:endParaRPr lang="en-US" sz="2400" err="1"/>
          </a:p>
          <a:p>
            <a:pPr algn="l"/>
            <a:r>
              <a:rPr lang="en-US" sz="2400" err="1"/>
              <a:t>Code:</a:t>
            </a:r>
          </a:p>
          <a:p>
            <a:pPr algn="l"/>
            <a:r>
              <a:rPr lang="en-US" sz="2400" err="1">
                <a:hlinkClick r:id="rId3"/>
              </a:rPr>
              <a:t>aka.ms/rag-postgres</a:t>
            </a:r>
            <a:endParaRPr lang="en-US" sz="2400" err="1"/>
          </a:p>
          <a:p>
            <a:pPr algn="l"/>
            <a:endParaRPr lang="en-US" sz="2400" err="1"/>
          </a:p>
          <a:p>
            <a:pPr algn="l"/>
            <a:r>
              <a:rPr lang="en-US" sz="2400" err="1"/>
              <a:t>Demo:</a:t>
            </a:r>
          </a:p>
          <a:p>
            <a:pPr algn="l"/>
            <a:r>
              <a:rPr lang="en-US" sz="2400" err="1">
                <a:hlinkClick r:id="rId4"/>
              </a:rPr>
              <a:t>aka.ms/rag-postgres/demo</a:t>
            </a:r>
            <a:endParaRPr lang="en-US" sz="2400" err="1"/>
          </a:p>
        </p:txBody>
      </p:sp>
    </p:spTree>
    <p:extLst>
      <p:ext uri="{BB962C8B-B14F-4D97-AF65-F5344CB8AC3E}">
        <p14:creationId xmlns:p14="http://schemas.microsoft.com/office/powerpoint/2010/main" val="268700245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200965-DFB5-1BAF-9326-361EBCE2F038}"/>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79F9530A-5E15-5E96-7131-FA14C4426D18}"/>
              </a:ext>
            </a:extLst>
          </p:cNvPr>
          <p:cNvSpPr>
            <a:spLocks noGrp="1"/>
          </p:cNvSpPr>
          <p:nvPr>
            <p:ph type="title"/>
          </p:nvPr>
        </p:nvSpPr>
        <p:spPr/>
        <p:txBody>
          <a:bodyPr/>
          <a:lstStyle/>
          <a:p>
            <a:r>
              <a:rPr lang="en-US"/>
              <a:t>Advanced RAG with query re-writing</a:t>
            </a:r>
          </a:p>
        </p:txBody>
      </p:sp>
      <p:grpSp>
        <p:nvGrpSpPr>
          <p:cNvPr id="2" name="Group 1">
            <a:extLst>
              <a:ext uri="{FF2B5EF4-FFF2-40B4-BE49-F238E27FC236}">
                <a16:creationId xmlns:a16="http://schemas.microsoft.com/office/drawing/2014/main" id="{4F733C9C-6F25-A47B-ECD6-D40877D9C3B4}"/>
              </a:ext>
            </a:extLst>
          </p:cNvPr>
          <p:cNvGrpSpPr/>
          <p:nvPr/>
        </p:nvGrpSpPr>
        <p:grpSpPr>
          <a:xfrm>
            <a:off x="3048000" y="3694683"/>
            <a:ext cx="6512750" cy="2527270"/>
            <a:chOff x="3048000" y="3694683"/>
            <a:chExt cx="6512750" cy="2527270"/>
          </a:xfrm>
        </p:grpSpPr>
        <p:sp>
          <p:nvSpPr>
            <p:cNvPr id="3" name="Text Placeholder 5">
              <a:extLst>
                <a:ext uri="{FF2B5EF4-FFF2-40B4-BE49-F238E27FC236}">
                  <a16:creationId xmlns:a16="http://schemas.microsoft.com/office/drawing/2014/main" id="{B83A7845-BC1C-DF98-D7BD-23A25A9FBDD2}"/>
                </a:ext>
              </a:extLst>
            </p:cNvPr>
            <p:cNvSpPr txBox="1">
              <a:spLocks/>
            </p:cNvSpPr>
            <p:nvPr/>
          </p:nvSpPr>
          <p:spPr>
            <a:xfrm>
              <a:off x="7964251" y="4988741"/>
              <a:ext cx="1596499" cy="1233212"/>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2000">
                  <a:latin typeface="+mj-lt"/>
                  <a:cs typeface="Segoe UI Semilight"/>
                </a:rPr>
                <a:t>Large Language Model</a:t>
              </a:r>
              <a:endParaRPr lang="en-US" sz="2000">
                <a:cs typeface="Arial"/>
              </a:endParaRPr>
            </a:p>
          </p:txBody>
        </p:sp>
        <p:pic>
          <p:nvPicPr>
            <p:cNvPr id="6" name="Graphic 2">
              <a:extLst>
                <a:ext uri="{FF2B5EF4-FFF2-40B4-BE49-F238E27FC236}">
                  <a16:creationId xmlns:a16="http://schemas.microsoft.com/office/drawing/2014/main" id="{59394545-4B5F-F06B-477B-F88AC523E72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23673" y="3960073"/>
              <a:ext cx="937363" cy="991286"/>
            </a:xfrm>
            <a:prstGeom prst="rect">
              <a:avLst/>
            </a:prstGeom>
          </p:spPr>
        </p:pic>
        <p:sp>
          <p:nvSpPr>
            <p:cNvPr id="28" name="Arrow: Right 10">
              <a:extLst>
                <a:ext uri="{FF2B5EF4-FFF2-40B4-BE49-F238E27FC236}">
                  <a16:creationId xmlns:a16="http://schemas.microsoft.com/office/drawing/2014/main" id="{9BF584E8-B0CB-BA25-0DAC-1BA63F426134}"/>
                </a:ext>
              </a:extLst>
            </p:cNvPr>
            <p:cNvSpPr/>
            <p:nvPr/>
          </p:nvSpPr>
          <p:spPr bwMode="auto">
            <a:xfrm>
              <a:off x="5849453" y="4417055"/>
              <a:ext cx="2381066" cy="261323"/>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9" name="Arrow: Right 11">
              <a:extLst>
                <a:ext uri="{FF2B5EF4-FFF2-40B4-BE49-F238E27FC236}">
                  <a16:creationId xmlns:a16="http://schemas.microsoft.com/office/drawing/2014/main" id="{8AB03939-C8CB-A739-E256-4BDD766E6FFB}"/>
                </a:ext>
              </a:extLst>
            </p:cNvPr>
            <p:cNvSpPr/>
            <p:nvPr/>
          </p:nvSpPr>
          <p:spPr bwMode="auto">
            <a:xfrm>
              <a:off x="3048000" y="3694683"/>
              <a:ext cx="5275673" cy="222425"/>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0" name="Group 29">
            <a:extLst>
              <a:ext uri="{FF2B5EF4-FFF2-40B4-BE49-F238E27FC236}">
                <a16:creationId xmlns:a16="http://schemas.microsoft.com/office/drawing/2014/main" id="{188A954C-CF67-308B-6122-C23AE5057DFE}"/>
              </a:ext>
            </a:extLst>
          </p:cNvPr>
          <p:cNvGrpSpPr/>
          <p:nvPr/>
        </p:nvGrpSpPr>
        <p:grpSpPr>
          <a:xfrm>
            <a:off x="8544277" y="1609458"/>
            <a:ext cx="3480724" cy="3257226"/>
            <a:chOff x="8415343" y="1504335"/>
            <a:chExt cx="3480724" cy="3257226"/>
          </a:xfrm>
        </p:grpSpPr>
        <p:grpSp>
          <p:nvGrpSpPr>
            <p:cNvPr id="31" name="Group 30">
              <a:extLst>
                <a:ext uri="{FF2B5EF4-FFF2-40B4-BE49-F238E27FC236}">
                  <a16:creationId xmlns:a16="http://schemas.microsoft.com/office/drawing/2014/main" id="{416F1488-B741-81EA-C40E-1E852D80BDA3}"/>
                </a:ext>
              </a:extLst>
            </p:cNvPr>
            <p:cNvGrpSpPr/>
            <p:nvPr/>
          </p:nvGrpSpPr>
          <p:grpSpPr>
            <a:xfrm>
              <a:off x="8415343" y="1504335"/>
              <a:ext cx="3480724" cy="1513954"/>
              <a:chOff x="18815883" y="2534752"/>
              <a:chExt cx="5090699" cy="2894880"/>
            </a:xfrm>
          </p:grpSpPr>
          <p:sp>
            <p:nvSpPr>
              <p:cNvPr id="34" name="Speech Bubble: Rectangle with Corners Rounded 18">
                <a:extLst>
                  <a:ext uri="{FF2B5EF4-FFF2-40B4-BE49-F238E27FC236}">
                    <a16:creationId xmlns:a16="http://schemas.microsoft.com/office/drawing/2014/main" id="{46B3EFE6-8897-CA34-2D9B-1B63F22FFFA9}"/>
                  </a:ext>
                </a:extLst>
              </p:cNvPr>
              <p:cNvSpPr/>
              <p:nvPr/>
            </p:nvSpPr>
            <p:spPr bwMode="auto">
              <a:xfrm>
                <a:off x="18815883" y="2534752"/>
                <a:ext cx="5090699" cy="2894880"/>
              </a:xfrm>
              <a:prstGeom prst="wedgeRoundRectCallout">
                <a:avLst>
                  <a:gd name="adj1" fmla="val 24202"/>
                  <a:gd name="adj2" fmla="val 65278"/>
                  <a:gd name="adj3" fmla="val 16667"/>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5" name="TextBox 34">
                <a:extLst>
                  <a:ext uri="{FF2B5EF4-FFF2-40B4-BE49-F238E27FC236}">
                    <a16:creationId xmlns:a16="http://schemas.microsoft.com/office/drawing/2014/main" id="{D5129525-CB13-66A1-FF69-8838D8DAD4C9}"/>
                  </a:ext>
                </a:extLst>
              </p:cNvPr>
              <p:cNvSpPr txBox="1"/>
              <p:nvPr/>
            </p:nvSpPr>
            <p:spPr>
              <a:xfrm>
                <a:off x="19135044" y="2902457"/>
                <a:ext cx="4578757" cy="2471740"/>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r>
                  <a:rPr lang="en-US" sz="1800">
                    <a:latin typeface="Segoe UI"/>
                    <a:ea typeface="Menlo"/>
                    <a:cs typeface="Menlo"/>
                  </a:rPr>
                  <a:t>For great hiking shoes, consider the TrekExtreme Hiking Shoes</a:t>
                </a:r>
                <a:r>
                  <a:rPr lang="en-US" sz="1800" baseline="30000">
                    <a:latin typeface="Segoe UI"/>
                    <a:ea typeface="Menlo"/>
                    <a:cs typeface="Menlo"/>
                  </a:rPr>
                  <a:t> 1  </a:t>
                </a:r>
                <a:r>
                  <a:rPr lang="en-US" sz="1800" err="1">
                    <a:latin typeface="Segoe UI"/>
                    <a:ea typeface="Menlo"/>
                    <a:cs typeface="Menlo"/>
                  </a:rPr>
                  <a:t>or the Trailblaze Steel-Blue Hiking Shoes</a:t>
                </a:r>
                <a:r>
                  <a:rPr lang="en-US" sz="1800" baseline="30000">
                    <a:latin typeface="Segoe UI"/>
                    <a:ea typeface="Menlo"/>
                    <a:cs typeface="Menlo"/>
                  </a:rPr>
                  <a:t> 2</a:t>
                </a:r>
              </a:p>
              <a:p>
                <a:endParaRPr lang="en-US" sz="1800" baseline="30000">
                  <a:solidFill>
                    <a:schemeClr val="bg1"/>
                  </a:solidFill>
                  <a:latin typeface="Segoe UI"/>
                  <a:ea typeface="Menlo"/>
                  <a:cs typeface="Menlo"/>
                </a:endParaRPr>
              </a:p>
            </p:txBody>
          </p:sp>
        </p:grpSp>
        <p:pic>
          <p:nvPicPr>
            <p:cNvPr id="32" name="Graphic 14">
              <a:extLst>
                <a:ext uri="{FF2B5EF4-FFF2-40B4-BE49-F238E27FC236}">
                  <a16:creationId xmlns:a16="http://schemas.microsoft.com/office/drawing/2014/main" id="{7A2C16C9-0DF8-7F41-FBA6-7A28A3549A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51976" y="3323877"/>
              <a:ext cx="1366169" cy="1437684"/>
            </a:xfrm>
            <a:prstGeom prst="rect">
              <a:avLst/>
            </a:prstGeom>
          </p:spPr>
        </p:pic>
        <p:sp>
          <p:nvSpPr>
            <p:cNvPr id="33" name="Arrow: Right 17">
              <a:extLst>
                <a:ext uri="{FF2B5EF4-FFF2-40B4-BE49-F238E27FC236}">
                  <a16:creationId xmlns:a16="http://schemas.microsoft.com/office/drawing/2014/main" id="{1A784AE4-6560-70F7-B380-6D8D24D13FF0}"/>
                </a:ext>
              </a:extLst>
            </p:cNvPr>
            <p:cNvSpPr/>
            <p:nvPr/>
          </p:nvSpPr>
          <p:spPr bwMode="auto">
            <a:xfrm>
              <a:off x="9282535" y="4338993"/>
              <a:ext cx="830562" cy="278148"/>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pic>
        <p:nvPicPr>
          <p:cNvPr id="36" name="Graphic 13">
            <a:extLst>
              <a:ext uri="{FF2B5EF4-FFF2-40B4-BE49-F238E27FC236}">
                <a16:creationId xmlns:a16="http://schemas.microsoft.com/office/drawing/2014/main" id="{973D085F-266B-EBD6-6D29-4CA6BA35E9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0965" y="4004724"/>
            <a:ext cx="884866" cy="916582"/>
          </a:xfrm>
          <a:prstGeom prst="rect">
            <a:avLst/>
          </a:prstGeom>
        </p:spPr>
      </p:pic>
      <p:sp>
        <p:nvSpPr>
          <p:cNvPr id="37" name="Text Placeholder 5">
            <a:extLst>
              <a:ext uri="{FF2B5EF4-FFF2-40B4-BE49-F238E27FC236}">
                <a16:creationId xmlns:a16="http://schemas.microsoft.com/office/drawing/2014/main" id="{A11E0ABD-CB43-7630-4523-9B450CF85945}"/>
              </a:ext>
            </a:extLst>
          </p:cNvPr>
          <p:cNvSpPr txBox="1">
            <a:spLocks/>
          </p:cNvSpPr>
          <p:nvPr/>
        </p:nvSpPr>
        <p:spPr>
          <a:xfrm>
            <a:off x="0" y="4988741"/>
            <a:ext cx="2051084" cy="1010311"/>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2000">
                <a:latin typeface="+mj-lt"/>
                <a:cs typeface="Segoe UI Semilight"/>
              </a:rPr>
              <a:t>User</a:t>
            </a:r>
            <a:endParaRPr lang="en-US"/>
          </a:p>
          <a:p>
            <a:pPr marL="0" indent="0" algn="ctr" defTabSz="1865484">
              <a:buNone/>
              <a:defRPr/>
            </a:pPr>
            <a:r>
              <a:rPr lang="en-US" sz="2000">
                <a:latin typeface="+mj-lt"/>
                <a:cs typeface="Segoe UI Semilight"/>
              </a:rPr>
              <a:t>Question</a:t>
            </a:r>
            <a:endParaRPr lang="en-US" sz="2000">
              <a:cs typeface="Segoe UI Semilight"/>
            </a:endParaRPr>
          </a:p>
        </p:txBody>
      </p:sp>
      <p:grpSp>
        <p:nvGrpSpPr>
          <p:cNvPr id="38" name="Group 37">
            <a:extLst>
              <a:ext uri="{FF2B5EF4-FFF2-40B4-BE49-F238E27FC236}">
                <a16:creationId xmlns:a16="http://schemas.microsoft.com/office/drawing/2014/main" id="{06922E46-84FB-30B5-0880-37CEA1187727}"/>
              </a:ext>
            </a:extLst>
          </p:cNvPr>
          <p:cNvGrpSpPr/>
          <p:nvPr/>
        </p:nvGrpSpPr>
        <p:grpSpPr>
          <a:xfrm>
            <a:off x="129353" y="3023721"/>
            <a:ext cx="2784637" cy="1041522"/>
            <a:chOff x="521530" y="4240114"/>
            <a:chExt cx="4365143" cy="1671128"/>
          </a:xfrm>
        </p:grpSpPr>
        <p:sp>
          <p:nvSpPr>
            <p:cNvPr id="39" name="Speech Bubble: Rectangle with Corners Rounded 7">
              <a:extLst>
                <a:ext uri="{FF2B5EF4-FFF2-40B4-BE49-F238E27FC236}">
                  <a16:creationId xmlns:a16="http://schemas.microsoft.com/office/drawing/2014/main" id="{8974F9F0-60F5-BB1A-F6AE-F8CAEDA2878A}"/>
                </a:ext>
              </a:extLst>
            </p:cNvPr>
            <p:cNvSpPr/>
            <p:nvPr/>
          </p:nvSpPr>
          <p:spPr bwMode="auto">
            <a:xfrm>
              <a:off x="521530" y="4240114"/>
              <a:ext cx="4365143" cy="1436405"/>
            </a:xfrm>
            <a:prstGeom prst="wedgeRoundRectCallout">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40" name="Text Placeholder 5">
              <a:extLst>
                <a:ext uri="{FF2B5EF4-FFF2-40B4-BE49-F238E27FC236}">
                  <a16:creationId xmlns:a16="http://schemas.microsoft.com/office/drawing/2014/main" id="{FE1D72B6-5C60-2E46-AC02-E76A0184CCFE}"/>
                </a:ext>
              </a:extLst>
            </p:cNvPr>
            <p:cNvSpPr txBox="1">
              <a:spLocks/>
            </p:cNvSpPr>
            <p:nvPr/>
          </p:nvSpPr>
          <p:spPr>
            <a:xfrm>
              <a:off x="672027" y="4327749"/>
              <a:ext cx="4214646" cy="1583493"/>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defTabSz="1865484">
                <a:buNone/>
                <a:defRPr/>
              </a:pPr>
              <a:r>
                <a:rPr lang="en-US" sz="2000">
                  <a:latin typeface="Segoe UI"/>
                  <a:cs typeface="Segoe UI Semilight"/>
                </a:rPr>
                <a:t>what's a good shoe for a mountain trale?</a:t>
              </a:r>
              <a:endParaRPr lang="en-US" sz="2000">
                <a:latin typeface="Segoe UI"/>
                <a:cs typeface="Segoe UI"/>
              </a:endParaRPr>
            </a:p>
          </p:txBody>
        </p:sp>
      </p:grpSp>
      <p:grpSp>
        <p:nvGrpSpPr>
          <p:cNvPr id="41" name="Group 40">
            <a:extLst>
              <a:ext uri="{FF2B5EF4-FFF2-40B4-BE49-F238E27FC236}">
                <a16:creationId xmlns:a16="http://schemas.microsoft.com/office/drawing/2014/main" id="{0B15E0CB-0E74-4DD6-F87A-65059871FDC4}"/>
              </a:ext>
            </a:extLst>
          </p:cNvPr>
          <p:cNvGrpSpPr/>
          <p:nvPr/>
        </p:nvGrpSpPr>
        <p:grpSpPr>
          <a:xfrm>
            <a:off x="3398893" y="3930831"/>
            <a:ext cx="4902352" cy="2505513"/>
            <a:chOff x="3398893" y="3930831"/>
            <a:chExt cx="4902352" cy="2505513"/>
          </a:xfrm>
        </p:grpSpPr>
        <p:sp>
          <p:nvSpPr>
            <p:cNvPr id="42" name="Text Placeholder 5">
              <a:extLst>
                <a:ext uri="{FF2B5EF4-FFF2-40B4-BE49-F238E27FC236}">
                  <a16:creationId xmlns:a16="http://schemas.microsoft.com/office/drawing/2014/main" id="{E004E669-841F-918D-DC72-5969C95F4FA0}"/>
                </a:ext>
              </a:extLst>
            </p:cNvPr>
            <p:cNvSpPr txBox="1">
              <a:spLocks/>
            </p:cNvSpPr>
            <p:nvPr/>
          </p:nvSpPr>
          <p:spPr>
            <a:xfrm>
              <a:off x="4498719" y="4988741"/>
              <a:ext cx="1538041" cy="444507"/>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2000">
                  <a:latin typeface="+mj-lt"/>
                  <a:cs typeface="Segoe UI Semilight"/>
                </a:rPr>
                <a:t>Search</a:t>
              </a:r>
              <a:endParaRPr lang="en-US" sz="5550">
                <a:cs typeface="Arial"/>
              </a:endParaRPr>
            </a:p>
          </p:txBody>
        </p:sp>
        <p:pic>
          <p:nvPicPr>
            <p:cNvPr id="43" name="Graphic 42">
              <a:extLst>
                <a:ext uri="{FF2B5EF4-FFF2-40B4-BE49-F238E27FC236}">
                  <a16:creationId xmlns:a16="http://schemas.microsoft.com/office/drawing/2014/main" id="{C0CFAAFC-D582-9E48-F53A-16278155596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66245" y="3930831"/>
              <a:ext cx="1002993" cy="1108486"/>
            </a:xfrm>
            <a:prstGeom prst="rect">
              <a:avLst/>
            </a:prstGeom>
          </p:spPr>
        </p:pic>
        <p:sp>
          <p:nvSpPr>
            <p:cNvPr id="44" name="Arrow: Right 8">
              <a:extLst>
                <a:ext uri="{FF2B5EF4-FFF2-40B4-BE49-F238E27FC236}">
                  <a16:creationId xmlns:a16="http://schemas.microsoft.com/office/drawing/2014/main" id="{C8605F67-5829-5480-FA09-22B335CAAB65}"/>
                </a:ext>
              </a:extLst>
            </p:cNvPr>
            <p:cNvSpPr/>
            <p:nvPr/>
          </p:nvSpPr>
          <p:spPr bwMode="auto">
            <a:xfrm>
              <a:off x="3398893" y="4444116"/>
              <a:ext cx="1367352" cy="278148"/>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7">
              <a:extLst>
                <a:ext uri="{FF2B5EF4-FFF2-40B4-BE49-F238E27FC236}">
                  <a16:creationId xmlns:a16="http://schemas.microsoft.com/office/drawing/2014/main" id="{1341AC40-BD9B-9B8E-FB84-6AE7E798DA13}"/>
                </a:ext>
              </a:extLst>
            </p:cNvPr>
            <p:cNvSpPr txBox="1"/>
            <p:nvPr/>
          </p:nvSpPr>
          <p:spPr>
            <a:xfrm>
              <a:off x="5920179" y="4774351"/>
              <a:ext cx="2381066" cy="1661993"/>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dk1"/>
                  </a:solidFill>
                  <a:latin typeface="+mn-lt"/>
                  <a:ea typeface="+mn-ea"/>
                  <a:cs typeface="+mn-cs"/>
                </a:defRPr>
              </a:lvl1pPr>
              <a:lvl2pPr marL="1828983" algn="l" defTabSz="3657965" rtl="0" eaLnBrk="1" latinLnBrk="0" hangingPunct="1">
                <a:defRPr sz="7200" kern="1200">
                  <a:solidFill>
                    <a:schemeClr val="dk1"/>
                  </a:solidFill>
                  <a:latin typeface="+mn-lt"/>
                  <a:ea typeface="+mn-ea"/>
                  <a:cs typeface="+mn-cs"/>
                </a:defRPr>
              </a:lvl2pPr>
              <a:lvl3pPr marL="3657965" algn="l" defTabSz="3657965" rtl="0" eaLnBrk="1" latinLnBrk="0" hangingPunct="1">
                <a:defRPr sz="7200" kern="1200">
                  <a:solidFill>
                    <a:schemeClr val="dk1"/>
                  </a:solidFill>
                  <a:latin typeface="+mn-lt"/>
                  <a:ea typeface="+mn-ea"/>
                  <a:cs typeface="+mn-cs"/>
                </a:defRPr>
              </a:lvl3pPr>
              <a:lvl4pPr marL="5486948" algn="l" defTabSz="3657965" rtl="0" eaLnBrk="1" latinLnBrk="0" hangingPunct="1">
                <a:defRPr sz="7200" kern="1200">
                  <a:solidFill>
                    <a:schemeClr val="dk1"/>
                  </a:solidFill>
                  <a:latin typeface="+mn-lt"/>
                  <a:ea typeface="+mn-ea"/>
                  <a:cs typeface="+mn-cs"/>
                </a:defRPr>
              </a:lvl4pPr>
              <a:lvl5pPr marL="7315932" algn="l" defTabSz="3657965" rtl="0" eaLnBrk="1" latinLnBrk="0" hangingPunct="1">
                <a:defRPr sz="7200" kern="1200">
                  <a:solidFill>
                    <a:schemeClr val="dk1"/>
                  </a:solidFill>
                  <a:latin typeface="+mn-lt"/>
                  <a:ea typeface="+mn-ea"/>
                  <a:cs typeface="+mn-cs"/>
                </a:defRPr>
              </a:lvl5pPr>
              <a:lvl6pPr marL="9144915" algn="l" defTabSz="3657965" rtl="0" eaLnBrk="1" latinLnBrk="0" hangingPunct="1">
                <a:defRPr sz="7200" kern="1200">
                  <a:solidFill>
                    <a:schemeClr val="dk1"/>
                  </a:solidFill>
                  <a:latin typeface="+mn-lt"/>
                  <a:ea typeface="+mn-ea"/>
                  <a:cs typeface="+mn-cs"/>
                </a:defRPr>
              </a:lvl6pPr>
              <a:lvl7pPr marL="10973897" algn="l" defTabSz="3657965" rtl="0" eaLnBrk="1" latinLnBrk="0" hangingPunct="1">
                <a:defRPr sz="7200" kern="1200">
                  <a:solidFill>
                    <a:schemeClr val="dk1"/>
                  </a:solidFill>
                  <a:latin typeface="+mn-lt"/>
                  <a:ea typeface="+mn-ea"/>
                  <a:cs typeface="+mn-cs"/>
                </a:defRPr>
              </a:lvl7pPr>
              <a:lvl8pPr marL="12802880" algn="l" defTabSz="3657965" rtl="0" eaLnBrk="1" latinLnBrk="0" hangingPunct="1">
                <a:defRPr sz="7200" kern="1200">
                  <a:solidFill>
                    <a:schemeClr val="dk1"/>
                  </a:solidFill>
                  <a:latin typeface="+mn-lt"/>
                  <a:ea typeface="+mn-ea"/>
                  <a:cs typeface="+mn-cs"/>
                </a:defRPr>
              </a:lvl8pPr>
              <a:lvl9pPr marL="14631864" algn="l" defTabSz="3657965" rtl="0" eaLnBrk="1" latinLnBrk="0" hangingPunct="1">
                <a:defRPr sz="7200" kern="1200">
                  <a:solidFill>
                    <a:schemeClr val="dk1"/>
                  </a:solidFill>
                  <a:latin typeface="+mn-lt"/>
                  <a:ea typeface="+mn-ea"/>
                  <a:cs typeface="+mn-cs"/>
                </a:defRPr>
              </a:lvl9pPr>
            </a:lstStyle>
            <a:p>
              <a:r>
                <a:rPr lang="en-US" sz="1200">
                  <a:solidFill>
                    <a:schemeClr val="tx1"/>
                  </a:solidFill>
                  <a:ea typeface="+mn-lt"/>
                  <a:cs typeface="+mn-lt"/>
                </a:rPr>
                <a:t>[101]: </a:t>
              </a:r>
            </a:p>
            <a:p>
              <a:r>
                <a:rPr lang="en-US" sz="1200">
                  <a:solidFill>
                    <a:schemeClr val="tx1"/>
                  </a:solidFill>
                  <a:ea typeface="+mn-lt"/>
                  <a:cs typeface="+mn-lt"/>
                </a:rPr>
                <a:t>Name: </a:t>
              </a:r>
              <a:r>
                <a:rPr lang="en-US" sz="1200" err="1">
                  <a:solidFill>
                    <a:schemeClr val="tx1"/>
                  </a:solidFill>
                  <a:ea typeface="+mn-lt"/>
                  <a:cs typeface="+mn-lt"/>
                </a:rPr>
                <a:t>TrekExtreme Hiking Shoes</a:t>
              </a:r>
              <a:br>
                <a:rPr lang="en-US" sz="1200">
                  <a:solidFill>
                    <a:schemeClr val="tx1"/>
                  </a:solidFill>
                  <a:ea typeface="+mn-lt"/>
                  <a:cs typeface="+mn-lt"/>
                </a:rPr>
              </a:br>
              <a:r>
                <a:rPr lang="en-US" sz="1200">
                  <a:solidFill>
                    <a:schemeClr val="tx1"/>
                  </a:solidFill>
                  <a:ea typeface="+mn-lt"/>
                  <a:cs typeface="+mn-lt"/>
                </a:rPr>
                <a:t>Price: 135.99</a:t>
              </a:r>
            </a:p>
            <a:p>
              <a:r>
                <a:rPr lang="en-US" sz="1200" err="1">
                  <a:solidFill>
                    <a:schemeClr val="tx1"/>
                  </a:solidFill>
                  <a:ea typeface="+mn-lt"/>
                  <a:cs typeface="+mn-lt"/>
                </a:rPr>
                <a:t>Brand: Raptor Elite</a:t>
              </a:r>
              <a:endParaRPr lang="en-US" sz="1200">
                <a:solidFill>
                  <a:schemeClr val="tx1"/>
                </a:solidFill>
                <a:ea typeface="+mn-lt"/>
                <a:cs typeface="+mn-lt"/>
              </a:endParaRPr>
            </a:p>
            <a:p>
              <a:r>
                <a:rPr lang="en-US" sz="1200" err="1">
                  <a:solidFill>
                    <a:schemeClr val="tx1"/>
                  </a:solidFill>
                  <a:ea typeface="+mn-lt"/>
                  <a:cs typeface="+mn-lt"/>
                </a:rPr>
                <a:t>Type: Footwear</a:t>
              </a:r>
              <a:endParaRPr lang="en-US" sz="1200">
                <a:solidFill>
                  <a:schemeClr val="tx1"/>
                </a:solidFill>
                <a:ea typeface="+mn-lt"/>
                <a:cs typeface="+mn-lt"/>
              </a:endParaRPr>
            </a:p>
            <a:p>
              <a:r>
                <a:rPr lang="en-US" sz="1200">
                  <a:solidFill>
                    <a:schemeClr val="tx1"/>
                  </a:solidFill>
                  <a:ea typeface="+mn-lt"/>
                  <a:cs typeface="+mn-lt"/>
                </a:rPr>
                <a:t>Description: The </a:t>
              </a:r>
              <a:r>
                <a:rPr lang="en-US" sz="1200" err="1">
                  <a:solidFill>
                    <a:schemeClr val="tx1"/>
                  </a:solidFill>
                  <a:ea typeface="+mn-lt"/>
                  <a:cs typeface="+mn-lt"/>
                </a:rPr>
                <a:t>Trek Extreme hiking shoes by Raptor Elite are built to ensure any trail.</a:t>
              </a:r>
              <a:endParaRPr lang="en-US" sz="1200">
                <a:solidFill>
                  <a:schemeClr val="tx1"/>
                </a:solidFill>
                <a:ea typeface="+mn-lt"/>
                <a:cs typeface="+mn-lt"/>
              </a:endParaRPr>
            </a:p>
            <a:p>
              <a:r>
                <a:rPr lang="en-US" sz="1200">
                  <a:solidFill>
                    <a:schemeClr val="tx1"/>
                  </a:solidFill>
                  <a:ea typeface="+mn-lt"/>
                  <a:cs typeface="+mn-lt"/>
                </a:rPr>
                <a:t>…</a:t>
              </a:r>
            </a:p>
          </p:txBody>
        </p:sp>
      </p:grpSp>
      <p:grpSp>
        <p:nvGrpSpPr>
          <p:cNvPr id="46" name="Group 45">
            <a:extLst>
              <a:ext uri="{FF2B5EF4-FFF2-40B4-BE49-F238E27FC236}">
                <a16:creationId xmlns:a16="http://schemas.microsoft.com/office/drawing/2014/main" id="{8CACB1BD-64A6-BDA4-DE43-8B160F80AC51}"/>
              </a:ext>
            </a:extLst>
          </p:cNvPr>
          <p:cNvGrpSpPr/>
          <p:nvPr/>
        </p:nvGrpSpPr>
        <p:grpSpPr>
          <a:xfrm>
            <a:off x="1659764" y="4052074"/>
            <a:ext cx="3145875" cy="2169879"/>
            <a:chOff x="1659764" y="4052074"/>
            <a:chExt cx="3145875" cy="2169879"/>
          </a:xfrm>
        </p:grpSpPr>
        <p:sp>
          <p:nvSpPr>
            <p:cNvPr id="47" name="Arrow: Right 8">
              <a:extLst>
                <a:ext uri="{FF2B5EF4-FFF2-40B4-BE49-F238E27FC236}">
                  <a16:creationId xmlns:a16="http://schemas.microsoft.com/office/drawing/2014/main" id="{CD7855C8-7765-729E-9B5D-90F886F81104}"/>
                </a:ext>
              </a:extLst>
            </p:cNvPr>
            <p:cNvSpPr/>
            <p:nvPr/>
          </p:nvSpPr>
          <p:spPr bwMode="auto">
            <a:xfrm>
              <a:off x="1659764" y="4444116"/>
              <a:ext cx="710070" cy="300790"/>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8" name="Graphic 2">
              <a:extLst>
                <a:ext uri="{FF2B5EF4-FFF2-40B4-BE49-F238E27FC236}">
                  <a16:creationId xmlns:a16="http://schemas.microsoft.com/office/drawing/2014/main" id="{114C22DD-1CCD-6A8C-1B58-70E920BD1B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09979" y="4052074"/>
              <a:ext cx="937363" cy="991286"/>
            </a:xfrm>
            <a:prstGeom prst="rect">
              <a:avLst/>
            </a:prstGeom>
          </p:spPr>
        </p:pic>
        <p:sp>
          <p:nvSpPr>
            <p:cNvPr id="49" name="TextBox 7">
              <a:extLst>
                <a:ext uri="{FF2B5EF4-FFF2-40B4-BE49-F238E27FC236}">
                  <a16:creationId xmlns:a16="http://schemas.microsoft.com/office/drawing/2014/main" id="{CF6ACFA1-8B96-1F17-A518-9FF2542003BF}"/>
                </a:ext>
              </a:extLst>
            </p:cNvPr>
            <p:cNvSpPr txBox="1"/>
            <p:nvPr/>
          </p:nvSpPr>
          <p:spPr>
            <a:xfrm>
              <a:off x="3438286" y="4787398"/>
              <a:ext cx="1367353" cy="184666"/>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dk1"/>
                  </a:solidFill>
                  <a:latin typeface="+mn-lt"/>
                  <a:ea typeface="+mn-ea"/>
                  <a:cs typeface="+mn-cs"/>
                </a:defRPr>
              </a:lvl1pPr>
              <a:lvl2pPr marL="1828983" algn="l" defTabSz="3657965" rtl="0" eaLnBrk="1" latinLnBrk="0" hangingPunct="1">
                <a:defRPr sz="7200" kern="1200">
                  <a:solidFill>
                    <a:schemeClr val="dk1"/>
                  </a:solidFill>
                  <a:latin typeface="+mn-lt"/>
                  <a:ea typeface="+mn-ea"/>
                  <a:cs typeface="+mn-cs"/>
                </a:defRPr>
              </a:lvl2pPr>
              <a:lvl3pPr marL="3657965" algn="l" defTabSz="3657965" rtl="0" eaLnBrk="1" latinLnBrk="0" hangingPunct="1">
                <a:defRPr sz="7200" kern="1200">
                  <a:solidFill>
                    <a:schemeClr val="dk1"/>
                  </a:solidFill>
                  <a:latin typeface="+mn-lt"/>
                  <a:ea typeface="+mn-ea"/>
                  <a:cs typeface="+mn-cs"/>
                </a:defRPr>
              </a:lvl3pPr>
              <a:lvl4pPr marL="5486948" algn="l" defTabSz="3657965" rtl="0" eaLnBrk="1" latinLnBrk="0" hangingPunct="1">
                <a:defRPr sz="7200" kern="1200">
                  <a:solidFill>
                    <a:schemeClr val="dk1"/>
                  </a:solidFill>
                  <a:latin typeface="+mn-lt"/>
                  <a:ea typeface="+mn-ea"/>
                  <a:cs typeface="+mn-cs"/>
                </a:defRPr>
              </a:lvl4pPr>
              <a:lvl5pPr marL="7315932" algn="l" defTabSz="3657965" rtl="0" eaLnBrk="1" latinLnBrk="0" hangingPunct="1">
                <a:defRPr sz="7200" kern="1200">
                  <a:solidFill>
                    <a:schemeClr val="dk1"/>
                  </a:solidFill>
                  <a:latin typeface="+mn-lt"/>
                  <a:ea typeface="+mn-ea"/>
                  <a:cs typeface="+mn-cs"/>
                </a:defRPr>
              </a:lvl5pPr>
              <a:lvl6pPr marL="9144915" algn="l" defTabSz="3657965" rtl="0" eaLnBrk="1" latinLnBrk="0" hangingPunct="1">
                <a:defRPr sz="7200" kern="1200">
                  <a:solidFill>
                    <a:schemeClr val="dk1"/>
                  </a:solidFill>
                  <a:latin typeface="+mn-lt"/>
                  <a:ea typeface="+mn-ea"/>
                  <a:cs typeface="+mn-cs"/>
                </a:defRPr>
              </a:lvl6pPr>
              <a:lvl7pPr marL="10973897" algn="l" defTabSz="3657965" rtl="0" eaLnBrk="1" latinLnBrk="0" hangingPunct="1">
                <a:defRPr sz="7200" kern="1200">
                  <a:solidFill>
                    <a:schemeClr val="dk1"/>
                  </a:solidFill>
                  <a:latin typeface="+mn-lt"/>
                  <a:ea typeface="+mn-ea"/>
                  <a:cs typeface="+mn-cs"/>
                </a:defRPr>
              </a:lvl7pPr>
              <a:lvl8pPr marL="12802880" algn="l" defTabSz="3657965" rtl="0" eaLnBrk="1" latinLnBrk="0" hangingPunct="1">
                <a:defRPr sz="7200" kern="1200">
                  <a:solidFill>
                    <a:schemeClr val="dk1"/>
                  </a:solidFill>
                  <a:latin typeface="+mn-lt"/>
                  <a:ea typeface="+mn-ea"/>
                  <a:cs typeface="+mn-cs"/>
                </a:defRPr>
              </a:lvl8pPr>
              <a:lvl9pPr marL="14631864" algn="l" defTabSz="3657965" rtl="0" eaLnBrk="1" latinLnBrk="0" hangingPunct="1">
                <a:defRPr sz="7200" kern="1200">
                  <a:solidFill>
                    <a:schemeClr val="dk1"/>
                  </a:solidFill>
                  <a:latin typeface="+mn-lt"/>
                  <a:ea typeface="+mn-ea"/>
                  <a:cs typeface="+mn-cs"/>
                </a:defRPr>
              </a:lvl9pPr>
            </a:lstStyle>
            <a:p>
              <a:r>
                <a:rPr lang="en-US" sz="1200">
                  <a:solidFill>
                    <a:schemeClr val="tx1"/>
                  </a:solidFill>
                  <a:ea typeface="+mn-lt"/>
                  <a:cs typeface="+mn-lt"/>
                </a:rPr>
                <a:t>mountain trail shoe</a:t>
              </a:r>
            </a:p>
          </p:txBody>
        </p:sp>
        <p:sp>
          <p:nvSpPr>
            <p:cNvPr id="50" name="Text Placeholder 5">
              <a:extLst>
                <a:ext uri="{FF2B5EF4-FFF2-40B4-BE49-F238E27FC236}">
                  <a16:creationId xmlns:a16="http://schemas.microsoft.com/office/drawing/2014/main" id="{E80D063C-B12D-CF70-CDA9-88F4810637C7}"/>
                </a:ext>
              </a:extLst>
            </p:cNvPr>
            <p:cNvSpPr txBox="1">
              <a:spLocks/>
            </p:cNvSpPr>
            <p:nvPr/>
          </p:nvSpPr>
          <p:spPr>
            <a:xfrm>
              <a:off x="2083485" y="4988741"/>
              <a:ext cx="1596499" cy="1233212"/>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2000">
                  <a:latin typeface="+mj-lt"/>
                  <a:cs typeface="Segoe UI Semilight"/>
                </a:rPr>
                <a:t>Large Language Model</a:t>
              </a:r>
              <a:endParaRPr lang="en-US" sz="2000">
                <a:cs typeface="Arial"/>
              </a:endParaRPr>
            </a:p>
          </p:txBody>
        </p:sp>
      </p:grpSp>
    </p:spTree>
    <p:extLst>
      <p:ext uri="{BB962C8B-B14F-4D97-AF65-F5344CB8AC3E}">
        <p14:creationId xmlns:p14="http://schemas.microsoft.com/office/powerpoint/2010/main" val="22662442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19A732-12A5-E1B0-B6A1-D5FE9C399F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51768A-7AB9-42FC-8C3C-26189567AF34}"/>
              </a:ext>
            </a:extLst>
          </p:cNvPr>
          <p:cNvSpPr>
            <a:spLocks noGrp="1"/>
          </p:cNvSpPr>
          <p:nvPr>
            <p:ph type="title"/>
          </p:nvPr>
        </p:nvSpPr>
        <p:spPr/>
        <p:txBody>
          <a:bodyPr/>
          <a:lstStyle/>
          <a:p>
            <a:r>
              <a:rPr lang="en-US"/>
              <a:t>Advanced RAG (on PostgreSQL)</a:t>
            </a:r>
          </a:p>
        </p:txBody>
      </p:sp>
      <p:pic>
        <p:nvPicPr>
          <p:cNvPr id="3" name="Picture 2" descr="A screenshot of a chat&#10;&#10;Description automatically generated">
            <a:extLst>
              <a:ext uri="{FF2B5EF4-FFF2-40B4-BE49-F238E27FC236}">
                <a16:creationId xmlns:a16="http://schemas.microsoft.com/office/drawing/2014/main" id="{B5BD1EBD-9252-C361-EFE9-81FB25111D95}"/>
              </a:ext>
            </a:extLst>
          </p:cNvPr>
          <p:cNvPicPr>
            <a:picLocks noChangeAspect="1"/>
          </p:cNvPicPr>
          <p:nvPr/>
        </p:nvPicPr>
        <p:blipFill>
          <a:blip r:embed="rId2"/>
          <a:stretch>
            <a:fillRect/>
          </a:stretch>
        </p:blipFill>
        <p:spPr>
          <a:xfrm>
            <a:off x="455741" y="1316227"/>
            <a:ext cx="10450799" cy="5084573"/>
          </a:xfrm>
          <a:prstGeom prst="rect">
            <a:avLst/>
          </a:prstGeom>
          <a:ln>
            <a:solidFill>
              <a:schemeClr val="tx1"/>
            </a:solidFill>
          </a:ln>
        </p:spPr>
      </p:pic>
    </p:spTree>
    <p:extLst>
      <p:ext uri="{BB962C8B-B14F-4D97-AF65-F5344CB8AC3E}">
        <p14:creationId xmlns:p14="http://schemas.microsoft.com/office/powerpoint/2010/main" val="165314855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F50F4-A750-D4C8-3508-29C9F4FA9D07}"/>
            </a:ext>
          </a:extLst>
        </p:cNvPr>
        <p:cNvGrpSpPr/>
        <p:nvPr/>
      </p:nvGrpSpPr>
      <p:grpSpPr>
        <a:xfrm>
          <a:off x="0" y="0"/>
          <a:ext cx="0" cy="0"/>
          <a:chOff x="0" y="0"/>
          <a:chExt cx="0" cy="0"/>
        </a:xfrm>
      </p:grpSpPr>
      <p:sp>
        <p:nvSpPr>
          <p:cNvPr id="25" name="Rectangle 24">
            <a:extLst>
              <a:ext uri="{FF2B5EF4-FFF2-40B4-BE49-F238E27FC236}">
                <a16:creationId xmlns:a16="http://schemas.microsoft.com/office/drawing/2014/main" id="{09AF2A5F-8BDB-D6A2-9390-4EF5D3467B67}"/>
              </a:ext>
            </a:extLst>
          </p:cNvPr>
          <p:cNvSpPr/>
          <p:nvPr/>
        </p:nvSpPr>
        <p:spPr>
          <a:xfrm>
            <a:off x="7659663" y="3469968"/>
            <a:ext cx="3535005" cy="2218174"/>
          </a:xfrm>
          <a:prstGeom prst="rect">
            <a:avLst/>
          </a:prstGeom>
          <a:solidFill>
            <a:schemeClr val="tx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25FA4C-3E76-B262-0E9B-D94B5A83BF48}"/>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Query rewriting with function calling</a:t>
            </a:r>
            <a:endParaRPr lang="en-US">
              <a:latin typeface="Segoe UI Semibold" panose="020B0702040204020203" pitchFamily="34" charset="0"/>
              <a:cs typeface="Segoe UI Semibold" panose="020B0702040204020203" pitchFamily="34" charset="0"/>
            </a:endParaRPr>
          </a:p>
        </p:txBody>
      </p:sp>
      <p:sp>
        <p:nvSpPr>
          <p:cNvPr id="17" name="Arrow: Right 8">
            <a:extLst>
              <a:ext uri="{FF2B5EF4-FFF2-40B4-BE49-F238E27FC236}">
                <a16:creationId xmlns:a16="http://schemas.microsoft.com/office/drawing/2014/main" id="{10075DD5-CC33-1F8B-61D1-6C20D550FC7E}"/>
              </a:ext>
            </a:extLst>
          </p:cNvPr>
          <p:cNvSpPr/>
          <p:nvPr/>
        </p:nvSpPr>
        <p:spPr bwMode="auto">
          <a:xfrm>
            <a:off x="1998007" y="4117995"/>
            <a:ext cx="1845443" cy="293302"/>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1" name="Group 30">
            <a:extLst>
              <a:ext uri="{FF2B5EF4-FFF2-40B4-BE49-F238E27FC236}">
                <a16:creationId xmlns:a16="http://schemas.microsoft.com/office/drawing/2014/main" id="{CA9034B5-60BA-4B1E-BED3-D32ED7904878}"/>
              </a:ext>
            </a:extLst>
          </p:cNvPr>
          <p:cNvGrpSpPr/>
          <p:nvPr/>
        </p:nvGrpSpPr>
        <p:grpSpPr>
          <a:xfrm>
            <a:off x="78760" y="2318081"/>
            <a:ext cx="3697897" cy="3666982"/>
            <a:chOff x="68821" y="2415537"/>
            <a:chExt cx="3697897" cy="3666982"/>
          </a:xfrm>
        </p:grpSpPr>
        <p:pic>
          <p:nvPicPr>
            <p:cNvPr id="32" name="Graphic 13">
              <a:extLst>
                <a:ext uri="{FF2B5EF4-FFF2-40B4-BE49-F238E27FC236}">
                  <a16:creationId xmlns:a16="http://schemas.microsoft.com/office/drawing/2014/main" id="{E4EEC0C7-C0D8-6B6C-784B-F74BC4C6629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1465" y="3433875"/>
              <a:ext cx="1477321" cy="1530271"/>
            </a:xfrm>
            <a:prstGeom prst="rect">
              <a:avLst/>
            </a:prstGeom>
          </p:spPr>
        </p:pic>
        <p:sp>
          <p:nvSpPr>
            <p:cNvPr id="33" name="Text Placeholder 5">
              <a:extLst>
                <a:ext uri="{FF2B5EF4-FFF2-40B4-BE49-F238E27FC236}">
                  <a16:creationId xmlns:a16="http://schemas.microsoft.com/office/drawing/2014/main" id="{18A95685-F326-A1FA-F599-592DB3759C71}"/>
                </a:ext>
              </a:extLst>
            </p:cNvPr>
            <p:cNvSpPr txBox="1">
              <a:spLocks/>
            </p:cNvSpPr>
            <p:nvPr/>
          </p:nvSpPr>
          <p:spPr>
            <a:xfrm>
              <a:off x="68821" y="5072208"/>
              <a:ext cx="2051084" cy="1010311"/>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2000">
                  <a:latin typeface="+mj-lt"/>
                  <a:cs typeface="Segoe UI Semilight"/>
                </a:rPr>
                <a:t>User</a:t>
              </a:r>
              <a:endParaRPr lang="en-US"/>
            </a:p>
            <a:p>
              <a:pPr marL="0" indent="0" algn="ctr" defTabSz="1865484">
                <a:buNone/>
                <a:defRPr/>
              </a:pPr>
              <a:r>
                <a:rPr lang="en-US" sz="2000">
                  <a:latin typeface="+mj-lt"/>
                  <a:cs typeface="Segoe UI Semilight"/>
                </a:rPr>
                <a:t>Question</a:t>
              </a:r>
              <a:endParaRPr lang="en-US" sz="2000">
                <a:cs typeface="Segoe UI Semilight"/>
              </a:endParaRPr>
            </a:p>
          </p:txBody>
        </p:sp>
        <p:grpSp>
          <p:nvGrpSpPr>
            <p:cNvPr id="34" name="Group 33">
              <a:extLst>
                <a:ext uri="{FF2B5EF4-FFF2-40B4-BE49-F238E27FC236}">
                  <a16:creationId xmlns:a16="http://schemas.microsoft.com/office/drawing/2014/main" id="{025F4F44-4045-59F0-7CB9-1C5F21FE54C8}"/>
                </a:ext>
              </a:extLst>
            </p:cNvPr>
            <p:cNvGrpSpPr/>
            <p:nvPr/>
          </p:nvGrpSpPr>
          <p:grpSpPr>
            <a:xfrm>
              <a:off x="305871" y="2415537"/>
              <a:ext cx="3460847" cy="919988"/>
              <a:chOff x="521530" y="4435115"/>
              <a:chExt cx="5425157" cy="1476127"/>
            </a:xfrm>
          </p:grpSpPr>
          <p:sp>
            <p:nvSpPr>
              <p:cNvPr id="35" name="Speech Bubble: Rectangle with Corners Rounded 7">
                <a:extLst>
                  <a:ext uri="{FF2B5EF4-FFF2-40B4-BE49-F238E27FC236}">
                    <a16:creationId xmlns:a16="http://schemas.microsoft.com/office/drawing/2014/main" id="{4A0822C0-5B43-12D0-5EAA-F87EBA623C9A}"/>
                  </a:ext>
                </a:extLst>
              </p:cNvPr>
              <p:cNvSpPr/>
              <p:nvPr/>
            </p:nvSpPr>
            <p:spPr bwMode="auto">
              <a:xfrm>
                <a:off x="521530" y="4435115"/>
                <a:ext cx="5425157" cy="1241403"/>
              </a:xfrm>
              <a:prstGeom prst="wedgeRoundRectCallout">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36" name="Text Placeholder 5">
                <a:extLst>
                  <a:ext uri="{FF2B5EF4-FFF2-40B4-BE49-F238E27FC236}">
                    <a16:creationId xmlns:a16="http://schemas.microsoft.com/office/drawing/2014/main" id="{68E64544-9A86-ADA9-06B1-9AD60E02351F}"/>
                  </a:ext>
                </a:extLst>
              </p:cNvPr>
              <p:cNvSpPr txBox="1">
                <a:spLocks/>
              </p:cNvSpPr>
              <p:nvPr/>
            </p:nvSpPr>
            <p:spPr>
              <a:xfrm>
                <a:off x="672027" y="4459236"/>
                <a:ext cx="5239178" cy="1452006"/>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defTabSz="1865484">
                  <a:buNone/>
                  <a:defRPr/>
                </a:pPr>
                <a:r>
                  <a:rPr lang="en-US" sz="2000">
                    <a:latin typeface="Segoe UI"/>
                    <a:cs typeface="Segoe UI Semilight"/>
                  </a:rPr>
                  <a:t>Do you sell climbing gear cheaper than $30?</a:t>
                </a:r>
                <a:endParaRPr lang="en-US" sz="2000">
                  <a:latin typeface="Segoe UI"/>
                  <a:cs typeface="Segoe UI"/>
                </a:endParaRPr>
              </a:p>
            </p:txBody>
          </p:sp>
        </p:grpSp>
      </p:grpSp>
      <p:pic>
        <p:nvPicPr>
          <p:cNvPr id="12" name="Graphic 2">
            <a:extLst>
              <a:ext uri="{FF2B5EF4-FFF2-40B4-BE49-F238E27FC236}">
                <a16:creationId xmlns:a16="http://schemas.microsoft.com/office/drawing/2014/main" id="{0EBAB39B-B5AA-3A8E-2E97-B74BE6BBD7D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07030" y="2811064"/>
            <a:ext cx="1627908" cy="1721555"/>
          </a:xfrm>
          <a:prstGeom prst="rect">
            <a:avLst/>
          </a:prstGeom>
        </p:spPr>
      </p:pic>
      <p:sp>
        <p:nvSpPr>
          <p:cNvPr id="19" name="Text Placeholder 5">
            <a:extLst>
              <a:ext uri="{FF2B5EF4-FFF2-40B4-BE49-F238E27FC236}">
                <a16:creationId xmlns:a16="http://schemas.microsoft.com/office/drawing/2014/main" id="{4A31736E-9E08-E406-C715-1772B4AD16B2}"/>
              </a:ext>
            </a:extLst>
          </p:cNvPr>
          <p:cNvSpPr txBox="1">
            <a:spLocks/>
          </p:cNvSpPr>
          <p:nvPr/>
        </p:nvSpPr>
        <p:spPr>
          <a:xfrm>
            <a:off x="3843072" y="4579055"/>
            <a:ext cx="1791866" cy="773949"/>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2000">
                <a:latin typeface="+mj-lt"/>
                <a:cs typeface="Segoe UI Semilight"/>
              </a:rPr>
              <a:t>Large Language Model with function calling</a:t>
            </a:r>
            <a:endParaRPr lang="en-US" sz="2000">
              <a:cs typeface="Arial"/>
            </a:endParaRPr>
          </a:p>
        </p:txBody>
      </p:sp>
      <p:sp>
        <p:nvSpPr>
          <p:cNvPr id="20" name="TextBox 19">
            <a:extLst>
              <a:ext uri="{FF2B5EF4-FFF2-40B4-BE49-F238E27FC236}">
                <a16:creationId xmlns:a16="http://schemas.microsoft.com/office/drawing/2014/main" id="{D9E514D4-06D0-130A-5230-C1BBE3A9FC08}"/>
              </a:ext>
            </a:extLst>
          </p:cNvPr>
          <p:cNvSpPr txBox="1"/>
          <p:nvPr/>
        </p:nvSpPr>
        <p:spPr>
          <a:xfrm>
            <a:off x="7795734" y="3563392"/>
            <a:ext cx="3262862" cy="2031325"/>
          </a:xfrm>
          <a:prstGeom prst="rect">
            <a:avLst/>
          </a:prstGeom>
          <a:noFill/>
        </p:spPr>
        <p:txBody>
          <a:bodyPr wrap="square">
            <a:spAutoFit/>
          </a:bodyPr>
          <a:lstStyle/>
          <a:p>
            <a:r>
              <a:rPr lang="en-US" b="0" err="1">
                <a:solidFill>
                  <a:schemeClr val="bg1"/>
                </a:solidFill>
                <a:effectLst/>
                <a:latin typeface="Menlo" panose="020B0609030804020204" pitchFamily="49" charset="0"/>
              </a:rPr>
              <a:t>search_database</a:t>
            </a:r>
            <a:r>
              <a:rPr lang="en-US" b="0">
                <a:solidFill>
                  <a:schemeClr val="bg1"/>
                </a:solidFill>
                <a:effectLst/>
                <a:latin typeface="Menlo" panose="020B0609030804020204" pitchFamily="49" charset="0"/>
              </a:rPr>
              <a:t>(</a:t>
            </a:r>
          </a:p>
          <a:p>
            <a:r>
              <a:rPr lang="en-US">
                <a:solidFill>
                  <a:schemeClr val="bg1"/>
                </a:solidFill>
                <a:latin typeface="Menlo" panose="020B0609030804020204" pitchFamily="49" charset="0"/>
              </a:rPr>
              <a:t>  </a:t>
            </a:r>
            <a:r>
              <a:rPr lang="en-US" b="0">
                <a:solidFill>
                  <a:schemeClr val="bg1"/>
                </a:solidFill>
                <a:effectLst/>
                <a:latin typeface="Menlo" panose="020B0609030804020204" pitchFamily="49" charset="0"/>
              </a:rPr>
              <a:t>"</a:t>
            </a:r>
            <a:r>
              <a:rPr lang="en-US" b="0" err="1">
                <a:solidFill>
                  <a:schemeClr val="bg1"/>
                </a:solidFill>
                <a:effectLst/>
                <a:latin typeface="Menlo" panose="020B0609030804020204" pitchFamily="49" charset="0"/>
              </a:rPr>
              <a:t>climbing_gear</a:t>
            </a:r>
            <a:r>
              <a:rPr lang="en-US" b="0">
                <a:solidFill>
                  <a:schemeClr val="bg1"/>
                </a:solidFill>
                <a:effectLst/>
                <a:latin typeface="Menlo" panose="020B0609030804020204" pitchFamily="49" charset="0"/>
              </a:rPr>
              <a:t>"</a:t>
            </a:r>
            <a:r>
              <a:rPr lang="en-US">
                <a:solidFill>
                  <a:schemeClr val="bg1"/>
                </a:solidFill>
                <a:latin typeface="Menlo" panose="020B0609030804020204" pitchFamily="49" charset="0"/>
              </a:rPr>
              <a:t>,</a:t>
            </a:r>
          </a:p>
          <a:p>
            <a:r>
              <a:rPr lang="en-US" b="0">
                <a:solidFill>
                  <a:schemeClr val="bg1"/>
                </a:solidFill>
                <a:effectLst/>
                <a:latin typeface="Menlo" panose="020B0609030804020204" pitchFamily="49" charset="0"/>
              </a:rPr>
              <a:t>  </a:t>
            </a:r>
            <a:r>
              <a:rPr lang="en-US">
                <a:solidFill>
                  <a:schemeClr val="bg1"/>
                </a:solidFill>
                <a:latin typeface="Menlo" panose="020B0609030804020204" pitchFamily="49" charset="0"/>
              </a:rPr>
              <a:t>{"column": "price",</a:t>
            </a:r>
          </a:p>
          <a:p>
            <a:r>
              <a:rPr lang="en-US" b="0">
                <a:solidFill>
                  <a:schemeClr val="bg1"/>
                </a:solidFill>
                <a:effectLst/>
                <a:latin typeface="Menlo" panose="020B0609030804020204" pitchFamily="49" charset="0"/>
              </a:rPr>
              <a:t>   "operator" : "&lt;",</a:t>
            </a:r>
          </a:p>
          <a:p>
            <a:r>
              <a:rPr lang="en-US">
                <a:solidFill>
                  <a:schemeClr val="bg1"/>
                </a:solidFill>
                <a:latin typeface="Menlo" panose="020B0609030804020204" pitchFamily="49" charset="0"/>
              </a:rPr>
              <a:t>   </a:t>
            </a:r>
            <a:r>
              <a:rPr lang="en-US" b="0">
                <a:solidFill>
                  <a:schemeClr val="bg1"/>
                </a:solidFill>
                <a:effectLst/>
                <a:latin typeface="Menlo" panose="020B0609030804020204" pitchFamily="49" charset="0"/>
              </a:rPr>
              <a:t>"value" </a:t>
            </a:r>
            <a:r>
              <a:rPr lang="en-US">
                <a:solidFill>
                  <a:schemeClr val="bg1"/>
                </a:solidFill>
                <a:latin typeface="Menlo" panose="020B0609030804020204" pitchFamily="49" charset="0"/>
              </a:rPr>
              <a:t>: </a:t>
            </a:r>
            <a:r>
              <a:rPr lang="en-US" b="0">
                <a:solidFill>
                  <a:schemeClr val="bg1"/>
                </a:solidFill>
                <a:effectLst/>
                <a:latin typeface="Menlo" panose="020B0609030804020204" pitchFamily="49" charset="0"/>
              </a:rPr>
              <a:t>"30"</a:t>
            </a:r>
          </a:p>
          <a:p>
            <a:r>
              <a:rPr lang="en-US">
                <a:solidFill>
                  <a:schemeClr val="bg1"/>
                </a:solidFill>
                <a:latin typeface="Menlo" panose="020B0609030804020204" pitchFamily="49" charset="0"/>
              </a:rPr>
              <a:t>  }</a:t>
            </a:r>
            <a:endParaRPr lang="en-US" b="0">
              <a:solidFill>
                <a:schemeClr val="bg1"/>
              </a:solidFill>
              <a:effectLst/>
              <a:latin typeface="Menlo" panose="020B0609030804020204" pitchFamily="49" charset="0"/>
            </a:endParaRPr>
          </a:p>
          <a:p>
            <a:r>
              <a:rPr lang="en-US" b="0">
                <a:solidFill>
                  <a:schemeClr val="bg1"/>
                </a:solidFill>
                <a:effectLst/>
                <a:latin typeface="Menlo" panose="020B0609030804020204" pitchFamily="49" charset="0"/>
              </a:rPr>
              <a:t>)</a:t>
            </a:r>
          </a:p>
        </p:txBody>
      </p:sp>
      <p:sp>
        <p:nvSpPr>
          <p:cNvPr id="37" name="Arrow: Right 8">
            <a:extLst>
              <a:ext uri="{FF2B5EF4-FFF2-40B4-BE49-F238E27FC236}">
                <a16:creationId xmlns:a16="http://schemas.microsoft.com/office/drawing/2014/main" id="{A3663BB3-ACD4-407B-312B-43DCB002354F}"/>
              </a:ext>
            </a:extLst>
          </p:cNvPr>
          <p:cNvSpPr/>
          <p:nvPr/>
        </p:nvSpPr>
        <p:spPr bwMode="auto">
          <a:xfrm>
            <a:off x="5784503" y="4117995"/>
            <a:ext cx="1627908" cy="293302"/>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784433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5BC43-AA41-5103-29DE-464F3A450B65}"/>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389225B4-0988-CB37-1FC8-A5BCAEC616AC}"/>
              </a:ext>
            </a:extLst>
          </p:cNvPr>
          <p:cNvSpPr>
            <a:spLocks noGrp="1"/>
          </p:cNvSpPr>
          <p:nvPr>
            <p:ph type="title"/>
          </p:nvPr>
        </p:nvSpPr>
        <p:spPr>
          <a:xfrm>
            <a:off x="588263" y="457200"/>
            <a:ext cx="11533268" cy="553998"/>
          </a:xfrm>
        </p:spPr>
        <p:txBody>
          <a:bodyPr/>
          <a:lstStyle/>
          <a:p>
            <a:r>
              <a:rPr lang="en-US"/>
              <a:t>Advanced RAG with query rewriting via function calling</a:t>
            </a:r>
          </a:p>
        </p:txBody>
      </p:sp>
      <p:sp>
        <p:nvSpPr>
          <p:cNvPr id="5" name="Text Placeholder 5">
            <a:extLst>
              <a:ext uri="{FF2B5EF4-FFF2-40B4-BE49-F238E27FC236}">
                <a16:creationId xmlns:a16="http://schemas.microsoft.com/office/drawing/2014/main" id="{D72E31EE-E64A-C846-524D-BE3E8A2EB21E}"/>
              </a:ext>
            </a:extLst>
          </p:cNvPr>
          <p:cNvSpPr txBox="1">
            <a:spLocks/>
          </p:cNvSpPr>
          <p:nvPr/>
        </p:nvSpPr>
        <p:spPr>
          <a:xfrm>
            <a:off x="8333119" y="4951304"/>
            <a:ext cx="1431612" cy="773949"/>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2000">
                <a:latin typeface="+mj-lt"/>
                <a:cs typeface="Segoe UI Semilight"/>
              </a:rPr>
              <a:t>LLM</a:t>
            </a:r>
            <a:endParaRPr lang="en-US" sz="2000">
              <a:cs typeface="Arial"/>
            </a:endParaRPr>
          </a:p>
        </p:txBody>
      </p:sp>
      <p:pic>
        <p:nvPicPr>
          <p:cNvPr id="7" name="Graphic 2">
            <a:extLst>
              <a:ext uri="{FF2B5EF4-FFF2-40B4-BE49-F238E27FC236}">
                <a16:creationId xmlns:a16="http://schemas.microsoft.com/office/drawing/2014/main" id="{D6688C91-4B49-3A0E-0B84-682031E89B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95437" y="3623704"/>
            <a:ext cx="1200395" cy="1269449"/>
          </a:xfrm>
          <a:prstGeom prst="rect">
            <a:avLst/>
          </a:prstGeom>
        </p:spPr>
      </p:pic>
      <p:sp>
        <p:nvSpPr>
          <p:cNvPr id="8" name="Arrow: Right 10">
            <a:extLst>
              <a:ext uri="{FF2B5EF4-FFF2-40B4-BE49-F238E27FC236}">
                <a16:creationId xmlns:a16="http://schemas.microsoft.com/office/drawing/2014/main" id="{4376C15B-B26B-E250-7BDB-543B17FCED5E}"/>
              </a:ext>
            </a:extLst>
          </p:cNvPr>
          <p:cNvSpPr/>
          <p:nvPr/>
        </p:nvSpPr>
        <p:spPr bwMode="auto">
          <a:xfrm>
            <a:off x="7175468" y="4251061"/>
            <a:ext cx="1006438" cy="293302"/>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a:extLst>
              <a:ext uri="{FF2B5EF4-FFF2-40B4-BE49-F238E27FC236}">
                <a16:creationId xmlns:a16="http://schemas.microsoft.com/office/drawing/2014/main" id="{4D19B61A-1B64-677B-F421-2721E65BE79D}"/>
              </a:ext>
            </a:extLst>
          </p:cNvPr>
          <p:cNvGrpSpPr/>
          <p:nvPr/>
        </p:nvGrpSpPr>
        <p:grpSpPr>
          <a:xfrm>
            <a:off x="8566068" y="1597687"/>
            <a:ext cx="3480724" cy="1420601"/>
            <a:chOff x="19036329" y="2713254"/>
            <a:chExt cx="5090699" cy="2716376"/>
          </a:xfrm>
        </p:grpSpPr>
        <p:sp>
          <p:nvSpPr>
            <p:cNvPr id="11" name="Speech Bubble: Rectangle with Corners Rounded 18">
              <a:extLst>
                <a:ext uri="{FF2B5EF4-FFF2-40B4-BE49-F238E27FC236}">
                  <a16:creationId xmlns:a16="http://schemas.microsoft.com/office/drawing/2014/main" id="{F5169F94-54CB-DE62-13E9-B3F5071E5DA7}"/>
                </a:ext>
              </a:extLst>
            </p:cNvPr>
            <p:cNvSpPr/>
            <p:nvPr/>
          </p:nvSpPr>
          <p:spPr bwMode="auto">
            <a:xfrm>
              <a:off x="19036329" y="2713254"/>
              <a:ext cx="5090699" cy="2716376"/>
            </a:xfrm>
            <a:prstGeom prst="wedgeRoundRectCallout">
              <a:avLst>
                <a:gd name="adj1" fmla="val 24202"/>
                <a:gd name="adj2" fmla="val 65278"/>
                <a:gd name="adj3" fmla="val 16667"/>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2">
              <a:extLst>
                <a:ext uri="{FF2B5EF4-FFF2-40B4-BE49-F238E27FC236}">
                  <a16:creationId xmlns:a16="http://schemas.microsoft.com/office/drawing/2014/main" id="{F21D77B1-E4F0-C26C-246C-039A4218F786}"/>
                </a:ext>
              </a:extLst>
            </p:cNvPr>
            <p:cNvSpPr txBox="1"/>
            <p:nvPr/>
          </p:nvSpPr>
          <p:spPr>
            <a:xfrm>
              <a:off x="19231587" y="2980539"/>
              <a:ext cx="4751734" cy="2118634"/>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r>
                <a:rPr lang="en-US" sz="1800">
                  <a:latin typeface="Segoe UI"/>
                  <a:ea typeface="Menlo"/>
                  <a:cs typeface="Menlo"/>
                </a:rPr>
                <a:t>We offer 2 climbing bags for your budget:</a:t>
              </a:r>
            </a:p>
            <a:p>
              <a:r>
                <a:rPr lang="en-US" sz="1800" err="1">
                  <a:latin typeface="Segoe UI"/>
                  <a:ea typeface="Menlo"/>
                  <a:cs typeface="Menlo"/>
                </a:rPr>
                <a:t>SummitStone</a:t>
              </a:r>
              <a:r>
                <a:rPr lang="en-US" sz="1800">
                  <a:latin typeface="Segoe UI"/>
                  <a:ea typeface="Menlo"/>
                  <a:cs typeface="Menlo"/>
                </a:rPr>
                <a:t> Chalk Bag</a:t>
              </a:r>
              <a:r>
                <a:rPr lang="en-US" sz="1800" baseline="30000">
                  <a:latin typeface="Segoe UI"/>
                  <a:ea typeface="Menlo"/>
                  <a:cs typeface="Menlo"/>
                </a:rPr>
                <a:t> 1</a:t>
              </a:r>
            </a:p>
            <a:p>
              <a:r>
                <a:rPr lang="en-US" sz="1800">
                  <a:latin typeface="Segoe UI"/>
                  <a:ea typeface="Menlo"/>
                  <a:cs typeface="Menlo"/>
                </a:rPr>
                <a:t>Guardian Blue Chalk Bag</a:t>
              </a:r>
              <a:r>
                <a:rPr lang="en-US" sz="1800" baseline="30000">
                  <a:latin typeface="Segoe UI"/>
                  <a:ea typeface="Menlo"/>
                  <a:cs typeface="Menlo"/>
                </a:rPr>
                <a:t> 2</a:t>
              </a:r>
            </a:p>
          </p:txBody>
        </p:sp>
      </p:grpSp>
      <p:pic>
        <p:nvPicPr>
          <p:cNvPr id="13" name="Graphic 14">
            <a:extLst>
              <a:ext uri="{FF2B5EF4-FFF2-40B4-BE49-F238E27FC236}">
                <a16:creationId xmlns:a16="http://schemas.microsoft.com/office/drawing/2014/main" id="{369514DD-7E63-5D01-096B-8CC60627780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84071" y="3143619"/>
            <a:ext cx="1537460" cy="1617942"/>
          </a:xfrm>
          <a:prstGeom prst="rect">
            <a:avLst/>
          </a:prstGeom>
        </p:spPr>
      </p:pic>
      <p:sp>
        <p:nvSpPr>
          <p:cNvPr id="14" name="Arrow: Right 17">
            <a:extLst>
              <a:ext uri="{FF2B5EF4-FFF2-40B4-BE49-F238E27FC236}">
                <a16:creationId xmlns:a16="http://schemas.microsoft.com/office/drawing/2014/main" id="{87CF864F-842D-3624-180C-13804D4FF5B2}"/>
              </a:ext>
            </a:extLst>
          </p:cNvPr>
          <p:cNvSpPr/>
          <p:nvPr/>
        </p:nvSpPr>
        <p:spPr bwMode="auto">
          <a:xfrm>
            <a:off x="9741747" y="4204417"/>
            <a:ext cx="830562" cy="341123"/>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15" name="Group 14">
            <a:extLst>
              <a:ext uri="{FF2B5EF4-FFF2-40B4-BE49-F238E27FC236}">
                <a16:creationId xmlns:a16="http://schemas.microsoft.com/office/drawing/2014/main" id="{CBCF9215-CA0E-C9E7-F7C8-BB9FDC164761}"/>
              </a:ext>
            </a:extLst>
          </p:cNvPr>
          <p:cNvGrpSpPr/>
          <p:nvPr/>
        </p:nvGrpSpPr>
        <p:grpSpPr>
          <a:xfrm>
            <a:off x="135954" y="2275114"/>
            <a:ext cx="2461703" cy="3251480"/>
            <a:chOff x="126015" y="2372570"/>
            <a:chExt cx="2461703" cy="3251480"/>
          </a:xfrm>
        </p:grpSpPr>
        <p:pic>
          <p:nvPicPr>
            <p:cNvPr id="16" name="Graphic 13">
              <a:extLst>
                <a:ext uri="{FF2B5EF4-FFF2-40B4-BE49-F238E27FC236}">
                  <a16:creationId xmlns:a16="http://schemas.microsoft.com/office/drawing/2014/main" id="{FFD345C0-0F5B-7D7C-073E-A05C563B09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1374" y="3731025"/>
              <a:ext cx="1060063" cy="1098058"/>
            </a:xfrm>
            <a:prstGeom prst="rect">
              <a:avLst/>
            </a:prstGeom>
          </p:spPr>
        </p:pic>
        <p:sp>
          <p:nvSpPr>
            <p:cNvPr id="18" name="Text Placeholder 5">
              <a:extLst>
                <a:ext uri="{FF2B5EF4-FFF2-40B4-BE49-F238E27FC236}">
                  <a16:creationId xmlns:a16="http://schemas.microsoft.com/office/drawing/2014/main" id="{806CF00A-86BA-3204-1E6E-073E92B338FE}"/>
                </a:ext>
              </a:extLst>
            </p:cNvPr>
            <p:cNvSpPr txBox="1">
              <a:spLocks/>
            </p:cNvSpPr>
            <p:nvPr/>
          </p:nvSpPr>
          <p:spPr>
            <a:xfrm>
              <a:off x="126015" y="4922462"/>
              <a:ext cx="1404491" cy="701588"/>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2000">
                  <a:latin typeface="+mj-lt"/>
                  <a:cs typeface="Segoe UI Semilight"/>
                </a:rPr>
                <a:t>User</a:t>
              </a:r>
              <a:endParaRPr lang="en-US"/>
            </a:p>
            <a:p>
              <a:pPr marL="0" indent="0" algn="ctr" defTabSz="1865484">
                <a:buNone/>
                <a:defRPr/>
              </a:pPr>
              <a:r>
                <a:rPr lang="en-US" sz="2000">
                  <a:latin typeface="+mj-lt"/>
                  <a:cs typeface="Segoe UI Semilight"/>
                </a:rPr>
                <a:t>Question</a:t>
              </a:r>
              <a:endParaRPr lang="en-US" sz="2000">
                <a:cs typeface="Segoe UI Semilight"/>
              </a:endParaRPr>
            </a:p>
          </p:txBody>
        </p:sp>
        <p:grpSp>
          <p:nvGrpSpPr>
            <p:cNvPr id="19" name="Group 18">
              <a:extLst>
                <a:ext uri="{FF2B5EF4-FFF2-40B4-BE49-F238E27FC236}">
                  <a16:creationId xmlns:a16="http://schemas.microsoft.com/office/drawing/2014/main" id="{C1208C7E-F337-F28E-A308-A8EEB51E93EB}"/>
                </a:ext>
              </a:extLst>
            </p:cNvPr>
            <p:cNvGrpSpPr/>
            <p:nvPr/>
          </p:nvGrpSpPr>
          <p:grpSpPr>
            <a:xfrm>
              <a:off x="201197" y="2372570"/>
              <a:ext cx="2386521" cy="1381821"/>
              <a:chOff x="357446" y="4366173"/>
              <a:chExt cx="3741065" cy="2217140"/>
            </a:xfrm>
          </p:grpSpPr>
          <p:sp>
            <p:nvSpPr>
              <p:cNvPr id="20" name="Speech Bubble: Rectangle with Corners Rounded 7">
                <a:extLst>
                  <a:ext uri="{FF2B5EF4-FFF2-40B4-BE49-F238E27FC236}">
                    <a16:creationId xmlns:a16="http://schemas.microsoft.com/office/drawing/2014/main" id="{E497A176-B3D5-5FB1-EEAB-5E6923688FC7}"/>
                  </a:ext>
                </a:extLst>
              </p:cNvPr>
              <p:cNvSpPr/>
              <p:nvPr/>
            </p:nvSpPr>
            <p:spPr bwMode="auto">
              <a:xfrm>
                <a:off x="357446" y="4366173"/>
                <a:ext cx="3677915" cy="1966611"/>
              </a:xfrm>
              <a:prstGeom prst="wedgeRoundRectCallout">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1" name="Text Placeholder 5">
                <a:extLst>
                  <a:ext uri="{FF2B5EF4-FFF2-40B4-BE49-F238E27FC236}">
                    <a16:creationId xmlns:a16="http://schemas.microsoft.com/office/drawing/2014/main" id="{CF35322B-CCAF-324C-4708-59E2A2FAFDB5}"/>
                  </a:ext>
                </a:extLst>
              </p:cNvPr>
              <p:cNvSpPr txBox="1">
                <a:spLocks/>
              </p:cNvSpPr>
              <p:nvPr/>
            </p:nvSpPr>
            <p:spPr>
              <a:xfrm>
                <a:off x="420596" y="4456439"/>
                <a:ext cx="3677915" cy="2126874"/>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defTabSz="1865484">
                  <a:buNone/>
                  <a:defRPr/>
                </a:pPr>
                <a:r>
                  <a:rPr lang="en-US" sz="2000">
                    <a:latin typeface="Segoe UI"/>
                    <a:cs typeface="Segoe UI Semilight"/>
                  </a:rPr>
                  <a:t>Do you sell climbing gear cheaper than $30?</a:t>
                </a:r>
                <a:endParaRPr lang="en-US" sz="2000">
                  <a:latin typeface="Segoe UI"/>
                  <a:cs typeface="Segoe UI"/>
                </a:endParaRPr>
              </a:p>
            </p:txBody>
          </p:sp>
        </p:grpSp>
      </p:grpSp>
      <p:sp>
        <p:nvSpPr>
          <p:cNvPr id="26" name="TextBox 25">
            <a:extLst>
              <a:ext uri="{FF2B5EF4-FFF2-40B4-BE49-F238E27FC236}">
                <a16:creationId xmlns:a16="http://schemas.microsoft.com/office/drawing/2014/main" id="{F748B9D4-BADC-2DE8-E17C-E3D330DCF6E9}"/>
              </a:ext>
            </a:extLst>
          </p:cNvPr>
          <p:cNvSpPr txBox="1"/>
          <p:nvPr/>
        </p:nvSpPr>
        <p:spPr>
          <a:xfrm>
            <a:off x="7152162" y="3633569"/>
            <a:ext cx="1128878" cy="215443"/>
          </a:xfrm>
          <a:prstGeom prst="rect">
            <a:avLst/>
          </a:prstGeom>
          <a:noFill/>
        </p:spPr>
        <p:txBody>
          <a:bodyPr wrap="square">
            <a:spAutoFit/>
          </a:bodyPr>
          <a:lstStyle/>
          <a:p>
            <a:r>
              <a:rPr lang="en-US" sz="800"/>
              <a:t>“Do you sell…”</a:t>
            </a:r>
            <a:endParaRPr lang="en-US" sz="800">
              <a:solidFill>
                <a:schemeClr val="tx1"/>
              </a:solidFill>
              <a:ea typeface="+mn-lt"/>
              <a:cs typeface="+mn-lt"/>
            </a:endParaRPr>
          </a:p>
        </p:txBody>
      </p:sp>
      <p:sp>
        <p:nvSpPr>
          <p:cNvPr id="27" name="TextBox 7">
            <a:extLst>
              <a:ext uri="{FF2B5EF4-FFF2-40B4-BE49-F238E27FC236}">
                <a16:creationId xmlns:a16="http://schemas.microsoft.com/office/drawing/2014/main" id="{C6AE3805-CF01-FB84-0949-ED6534BBED0C}"/>
              </a:ext>
            </a:extLst>
          </p:cNvPr>
          <p:cNvSpPr txBox="1"/>
          <p:nvPr/>
        </p:nvSpPr>
        <p:spPr>
          <a:xfrm>
            <a:off x="7198974" y="4593165"/>
            <a:ext cx="1128878" cy="1354217"/>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dk1"/>
                </a:solidFill>
                <a:latin typeface="+mn-lt"/>
                <a:ea typeface="+mn-ea"/>
                <a:cs typeface="+mn-cs"/>
              </a:defRPr>
            </a:lvl1pPr>
            <a:lvl2pPr marL="1828983" algn="l" defTabSz="3657965" rtl="0" eaLnBrk="1" latinLnBrk="0" hangingPunct="1">
              <a:defRPr sz="7200" kern="1200">
                <a:solidFill>
                  <a:schemeClr val="dk1"/>
                </a:solidFill>
                <a:latin typeface="+mn-lt"/>
                <a:ea typeface="+mn-ea"/>
                <a:cs typeface="+mn-cs"/>
              </a:defRPr>
            </a:lvl2pPr>
            <a:lvl3pPr marL="3657965" algn="l" defTabSz="3657965" rtl="0" eaLnBrk="1" latinLnBrk="0" hangingPunct="1">
              <a:defRPr sz="7200" kern="1200">
                <a:solidFill>
                  <a:schemeClr val="dk1"/>
                </a:solidFill>
                <a:latin typeface="+mn-lt"/>
                <a:ea typeface="+mn-ea"/>
                <a:cs typeface="+mn-cs"/>
              </a:defRPr>
            </a:lvl3pPr>
            <a:lvl4pPr marL="5486948" algn="l" defTabSz="3657965" rtl="0" eaLnBrk="1" latinLnBrk="0" hangingPunct="1">
              <a:defRPr sz="7200" kern="1200">
                <a:solidFill>
                  <a:schemeClr val="dk1"/>
                </a:solidFill>
                <a:latin typeface="+mn-lt"/>
                <a:ea typeface="+mn-ea"/>
                <a:cs typeface="+mn-cs"/>
              </a:defRPr>
            </a:lvl4pPr>
            <a:lvl5pPr marL="7315932" algn="l" defTabSz="3657965" rtl="0" eaLnBrk="1" latinLnBrk="0" hangingPunct="1">
              <a:defRPr sz="7200" kern="1200">
                <a:solidFill>
                  <a:schemeClr val="dk1"/>
                </a:solidFill>
                <a:latin typeface="+mn-lt"/>
                <a:ea typeface="+mn-ea"/>
                <a:cs typeface="+mn-cs"/>
              </a:defRPr>
            </a:lvl5pPr>
            <a:lvl6pPr marL="9144915" algn="l" defTabSz="3657965" rtl="0" eaLnBrk="1" latinLnBrk="0" hangingPunct="1">
              <a:defRPr sz="7200" kern="1200">
                <a:solidFill>
                  <a:schemeClr val="dk1"/>
                </a:solidFill>
                <a:latin typeface="+mn-lt"/>
                <a:ea typeface="+mn-ea"/>
                <a:cs typeface="+mn-cs"/>
              </a:defRPr>
            </a:lvl6pPr>
            <a:lvl7pPr marL="10973897" algn="l" defTabSz="3657965" rtl="0" eaLnBrk="1" latinLnBrk="0" hangingPunct="1">
              <a:defRPr sz="7200" kern="1200">
                <a:solidFill>
                  <a:schemeClr val="dk1"/>
                </a:solidFill>
                <a:latin typeface="+mn-lt"/>
                <a:ea typeface="+mn-ea"/>
                <a:cs typeface="+mn-cs"/>
              </a:defRPr>
            </a:lvl7pPr>
            <a:lvl8pPr marL="12802880" algn="l" defTabSz="3657965" rtl="0" eaLnBrk="1" latinLnBrk="0" hangingPunct="1">
              <a:defRPr sz="7200" kern="1200">
                <a:solidFill>
                  <a:schemeClr val="dk1"/>
                </a:solidFill>
                <a:latin typeface="+mn-lt"/>
                <a:ea typeface="+mn-ea"/>
                <a:cs typeface="+mn-cs"/>
              </a:defRPr>
            </a:lvl8pPr>
            <a:lvl9pPr marL="14631864" algn="l" defTabSz="3657965" rtl="0" eaLnBrk="1" latinLnBrk="0" hangingPunct="1">
              <a:defRPr sz="7200" kern="1200">
                <a:solidFill>
                  <a:schemeClr val="dk1"/>
                </a:solidFill>
                <a:latin typeface="+mn-lt"/>
                <a:ea typeface="+mn-ea"/>
                <a:cs typeface="+mn-cs"/>
              </a:defRPr>
            </a:lvl9pPr>
          </a:lstStyle>
          <a:p>
            <a:r>
              <a:rPr lang="en-US" sz="800">
                <a:solidFill>
                  <a:schemeClr val="tx1"/>
                </a:solidFill>
                <a:ea typeface="+mn-lt"/>
                <a:cs typeface="+mn-lt"/>
              </a:rPr>
              <a:t>[12]: </a:t>
            </a:r>
          </a:p>
          <a:p>
            <a:r>
              <a:rPr lang="en-US" sz="800">
                <a:solidFill>
                  <a:schemeClr val="tx1"/>
                </a:solidFill>
                <a:ea typeface="+mn-lt"/>
                <a:cs typeface="+mn-lt"/>
              </a:rPr>
              <a:t>Name: </a:t>
            </a:r>
            <a:r>
              <a:rPr lang="en-US" sz="800" err="1">
                <a:solidFill>
                  <a:schemeClr val="tx1"/>
                </a:solidFill>
                <a:ea typeface="+mn-lt"/>
                <a:cs typeface="+mn-lt"/>
              </a:rPr>
              <a:t>SummitStone</a:t>
            </a:r>
            <a:r>
              <a:rPr lang="en-US" sz="800">
                <a:solidFill>
                  <a:schemeClr val="tx1"/>
                </a:solidFill>
                <a:ea typeface="+mn-lt"/>
                <a:cs typeface="+mn-lt"/>
              </a:rPr>
              <a:t> Chalk Bag Price:29.99</a:t>
            </a:r>
          </a:p>
          <a:p>
            <a:r>
              <a:rPr lang="en-US" sz="800" err="1">
                <a:solidFill>
                  <a:schemeClr val="tx1"/>
                </a:solidFill>
                <a:ea typeface="+mn-lt"/>
                <a:cs typeface="+mn-lt"/>
              </a:rPr>
              <a:t>Brand:Grolltex</a:t>
            </a:r>
            <a:endParaRPr lang="en-US" sz="800">
              <a:solidFill>
                <a:schemeClr val="tx1"/>
              </a:solidFill>
              <a:ea typeface="+mn-lt"/>
              <a:cs typeface="+mn-lt"/>
            </a:endParaRPr>
          </a:p>
          <a:p>
            <a:r>
              <a:rPr lang="en-US" sz="800" err="1">
                <a:solidFill>
                  <a:schemeClr val="tx1"/>
                </a:solidFill>
                <a:ea typeface="+mn-lt"/>
                <a:cs typeface="+mn-lt"/>
              </a:rPr>
              <a:t>Type:Climbing</a:t>
            </a:r>
            <a:endParaRPr lang="en-US" sz="800">
              <a:solidFill>
                <a:schemeClr val="tx1"/>
              </a:solidFill>
              <a:ea typeface="+mn-lt"/>
              <a:cs typeface="+mn-lt"/>
            </a:endParaRPr>
          </a:p>
          <a:p>
            <a:r>
              <a:rPr lang="en-US" sz="800">
                <a:solidFill>
                  <a:schemeClr val="tx1"/>
                </a:solidFill>
                <a:ea typeface="+mn-lt"/>
                <a:cs typeface="+mn-lt"/>
              </a:rPr>
              <a:t>Description: The </a:t>
            </a:r>
            <a:r>
              <a:rPr lang="en-US" sz="800" err="1">
                <a:solidFill>
                  <a:schemeClr val="tx1"/>
                </a:solidFill>
                <a:ea typeface="+mn-lt"/>
                <a:cs typeface="+mn-lt"/>
              </a:rPr>
              <a:t>SummitStone</a:t>
            </a:r>
            <a:r>
              <a:rPr lang="en-US" sz="800">
                <a:solidFill>
                  <a:schemeClr val="tx1"/>
                </a:solidFill>
                <a:ea typeface="+mn-lt"/>
                <a:cs typeface="+mn-lt"/>
              </a:rPr>
              <a:t> Chalk Bag in forest green is a must-have for climbers seeking adventure.</a:t>
            </a:r>
          </a:p>
          <a:p>
            <a:r>
              <a:rPr lang="en-US" sz="800">
                <a:solidFill>
                  <a:schemeClr val="tx1"/>
                </a:solidFill>
                <a:ea typeface="+mn-lt"/>
                <a:cs typeface="+mn-lt"/>
              </a:rPr>
              <a:t>…</a:t>
            </a:r>
          </a:p>
        </p:txBody>
      </p:sp>
      <p:pic>
        <p:nvPicPr>
          <p:cNvPr id="51" name="Graphic 3">
            <a:extLst>
              <a:ext uri="{FF2B5EF4-FFF2-40B4-BE49-F238E27FC236}">
                <a16:creationId xmlns:a16="http://schemas.microsoft.com/office/drawing/2014/main" id="{41676566-E46C-F2D6-854E-7B58293BA6B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57819" y="3623704"/>
            <a:ext cx="1223583" cy="1424471"/>
          </a:xfrm>
          <a:prstGeom prst="rect">
            <a:avLst/>
          </a:prstGeom>
        </p:spPr>
      </p:pic>
      <p:sp>
        <p:nvSpPr>
          <p:cNvPr id="52" name="Arrow: Right 10">
            <a:extLst>
              <a:ext uri="{FF2B5EF4-FFF2-40B4-BE49-F238E27FC236}">
                <a16:creationId xmlns:a16="http://schemas.microsoft.com/office/drawing/2014/main" id="{2D26895D-F4B7-4B79-BA63-DF7828221996}"/>
              </a:ext>
            </a:extLst>
          </p:cNvPr>
          <p:cNvSpPr/>
          <p:nvPr/>
        </p:nvSpPr>
        <p:spPr bwMode="auto">
          <a:xfrm>
            <a:off x="2712054" y="3340267"/>
            <a:ext cx="5508960" cy="293302"/>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3" name="Text Placeholder 5">
            <a:extLst>
              <a:ext uri="{FF2B5EF4-FFF2-40B4-BE49-F238E27FC236}">
                <a16:creationId xmlns:a16="http://schemas.microsoft.com/office/drawing/2014/main" id="{B0F0BC32-A39F-5DB0-8E76-AF12B1F5F765}"/>
              </a:ext>
            </a:extLst>
          </p:cNvPr>
          <p:cNvSpPr txBox="1">
            <a:spLocks/>
          </p:cNvSpPr>
          <p:nvPr/>
        </p:nvSpPr>
        <p:spPr>
          <a:xfrm>
            <a:off x="5714288" y="4951304"/>
            <a:ext cx="1538041" cy="843158"/>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2000">
                <a:latin typeface="+mj-lt"/>
                <a:cs typeface="Segoe UI Semilight"/>
              </a:rPr>
              <a:t>Search</a:t>
            </a:r>
          </a:p>
        </p:txBody>
      </p:sp>
      <p:sp>
        <p:nvSpPr>
          <p:cNvPr id="54" name="Arrow: Right 11">
            <a:extLst>
              <a:ext uri="{FF2B5EF4-FFF2-40B4-BE49-F238E27FC236}">
                <a16:creationId xmlns:a16="http://schemas.microsoft.com/office/drawing/2014/main" id="{C855FB09-4C01-8036-482E-63C98BA743E4}"/>
              </a:ext>
            </a:extLst>
          </p:cNvPr>
          <p:cNvSpPr/>
          <p:nvPr/>
        </p:nvSpPr>
        <p:spPr bwMode="auto">
          <a:xfrm>
            <a:off x="3198977" y="3749208"/>
            <a:ext cx="2700709" cy="293302"/>
          </a:xfrm>
          <a:prstGeom prst="rightArrow">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5" name="TextBox 54">
            <a:extLst>
              <a:ext uri="{FF2B5EF4-FFF2-40B4-BE49-F238E27FC236}">
                <a16:creationId xmlns:a16="http://schemas.microsoft.com/office/drawing/2014/main" id="{B2B86070-3563-4B57-60B5-0A7D8FA98FC1}"/>
              </a:ext>
            </a:extLst>
          </p:cNvPr>
          <p:cNvSpPr txBox="1"/>
          <p:nvPr/>
        </p:nvSpPr>
        <p:spPr>
          <a:xfrm>
            <a:off x="3172783" y="3961119"/>
            <a:ext cx="1368670" cy="307777"/>
          </a:xfrm>
          <a:prstGeom prst="rect">
            <a:avLst/>
          </a:prstGeom>
          <a:noFill/>
        </p:spPr>
        <p:txBody>
          <a:bodyPr wrap="square">
            <a:spAutoFit/>
          </a:bodyPr>
          <a:lstStyle/>
          <a:p>
            <a:r>
              <a:rPr lang="en-US" sz="1400"/>
              <a:t>price &lt; 30</a:t>
            </a:r>
            <a:endParaRPr lang="en-US" sz="1400">
              <a:solidFill>
                <a:schemeClr val="tx1"/>
              </a:solidFill>
              <a:ea typeface="+mn-lt"/>
              <a:cs typeface="+mn-lt"/>
            </a:endParaRPr>
          </a:p>
        </p:txBody>
      </p:sp>
      <p:pic>
        <p:nvPicPr>
          <p:cNvPr id="56" name="Graphic 2">
            <a:extLst>
              <a:ext uri="{FF2B5EF4-FFF2-40B4-BE49-F238E27FC236}">
                <a16:creationId xmlns:a16="http://schemas.microsoft.com/office/drawing/2014/main" id="{2F61D9C2-9BF7-A0F0-FD44-340D6EAFC6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26417" y="3810682"/>
            <a:ext cx="834604" cy="1030942"/>
          </a:xfrm>
          <a:prstGeom prst="rect">
            <a:avLst/>
          </a:prstGeom>
        </p:spPr>
      </p:pic>
      <p:sp>
        <p:nvSpPr>
          <p:cNvPr id="57" name="Text Placeholder 5">
            <a:extLst>
              <a:ext uri="{FF2B5EF4-FFF2-40B4-BE49-F238E27FC236}">
                <a16:creationId xmlns:a16="http://schemas.microsoft.com/office/drawing/2014/main" id="{6ADD0E77-571C-A46A-8A8C-11B42B977628}"/>
              </a:ext>
            </a:extLst>
          </p:cNvPr>
          <p:cNvSpPr txBox="1">
            <a:spLocks/>
          </p:cNvSpPr>
          <p:nvPr/>
        </p:nvSpPr>
        <p:spPr>
          <a:xfrm>
            <a:off x="2046897" y="4951304"/>
            <a:ext cx="1404491" cy="331049"/>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800">
                <a:latin typeface="+mj-lt"/>
                <a:cs typeface="Segoe UI Semilight"/>
              </a:rPr>
              <a:t>LLM</a:t>
            </a:r>
          </a:p>
          <a:p>
            <a:pPr marL="0" indent="0" algn="ctr" defTabSz="1865484">
              <a:buNone/>
              <a:defRPr/>
            </a:pPr>
            <a:r>
              <a:rPr lang="en-US" sz="1800">
                <a:latin typeface="+mj-lt"/>
                <a:cs typeface="Segoe UI Semilight"/>
              </a:rPr>
              <a:t>with function calling</a:t>
            </a:r>
            <a:endParaRPr lang="en-US" sz="1800">
              <a:cs typeface="Arial"/>
            </a:endParaRPr>
          </a:p>
        </p:txBody>
      </p:sp>
      <p:sp>
        <p:nvSpPr>
          <p:cNvPr id="58" name="Arrow: Right 8">
            <a:extLst>
              <a:ext uri="{FF2B5EF4-FFF2-40B4-BE49-F238E27FC236}">
                <a16:creationId xmlns:a16="http://schemas.microsoft.com/office/drawing/2014/main" id="{69D80B40-723F-3BBE-FBF4-E970AF446F55}"/>
              </a:ext>
            </a:extLst>
          </p:cNvPr>
          <p:cNvSpPr/>
          <p:nvPr/>
        </p:nvSpPr>
        <p:spPr bwMode="auto">
          <a:xfrm>
            <a:off x="1391269" y="4295107"/>
            <a:ext cx="834604" cy="293302"/>
          </a:xfrm>
          <a:prstGeom prst="rightArrow">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9" name="TextBox 58">
            <a:extLst>
              <a:ext uri="{FF2B5EF4-FFF2-40B4-BE49-F238E27FC236}">
                <a16:creationId xmlns:a16="http://schemas.microsoft.com/office/drawing/2014/main" id="{6BC7C60E-0B27-FC06-BFE1-8CEC492900AB}"/>
              </a:ext>
            </a:extLst>
          </p:cNvPr>
          <p:cNvSpPr txBox="1"/>
          <p:nvPr/>
        </p:nvSpPr>
        <p:spPr>
          <a:xfrm>
            <a:off x="1334915" y="4584034"/>
            <a:ext cx="1023578" cy="246221"/>
          </a:xfrm>
          <a:prstGeom prst="rect">
            <a:avLst/>
          </a:prstGeom>
          <a:noFill/>
        </p:spPr>
        <p:txBody>
          <a:bodyPr wrap="square">
            <a:spAutoFit/>
          </a:bodyPr>
          <a:lstStyle/>
          <a:p>
            <a:r>
              <a:rPr lang="en-US" sz="1000"/>
              <a:t>“Do you sell…”</a:t>
            </a:r>
            <a:endParaRPr lang="en-US" sz="1000">
              <a:solidFill>
                <a:schemeClr val="tx1"/>
              </a:solidFill>
              <a:ea typeface="+mn-lt"/>
              <a:cs typeface="+mn-lt"/>
            </a:endParaRPr>
          </a:p>
        </p:txBody>
      </p:sp>
      <p:sp>
        <p:nvSpPr>
          <p:cNvPr id="60" name="Arrow: Right 11">
            <a:extLst>
              <a:ext uri="{FF2B5EF4-FFF2-40B4-BE49-F238E27FC236}">
                <a16:creationId xmlns:a16="http://schemas.microsoft.com/office/drawing/2014/main" id="{01E95009-4866-88F3-CFE3-96FF2FE0FE04}"/>
              </a:ext>
            </a:extLst>
          </p:cNvPr>
          <p:cNvSpPr/>
          <p:nvPr/>
        </p:nvSpPr>
        <p:spPr bwMode="auto">
          <a:xfrm>
            <a:off x="3246093" y="4293625"/>
            <a:ext cx="2653593" cy="293302"/>
          </a:xfrm>
          <a:prstGeom prst="rightArrow">
            <a:avLst/>
          </a:prstGeom>
          <a:solidFill>
            <a:schemeClr val="accent5">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61" name="TextBox 60">
            <a:extLst>
              <a:ext uri="{FF2B5EF4-FFF2-40B4-BE49-F238E27FC236}">
                <a16:creationId xmlns:a16="http://schemas.microsoft.com/office/drawing/2014/main" id="{F367034E-0996-CADF-9099-6FE7C10382D6}"/>
              </a:ext>
            </a:extLst>
          </p:cNvPr>
          <p:cNvSpPr txBox="1"/>
          <p:nvPr/>
        </p:nvSpPr>
        <p:spPr>
          <a:xfrm>
            <a:off x="3138632" y="4578784"/>
            <a:ext cx="1402821" cy="307777"/>
          </a:xfrm>
          <a:prstGeom prst="rect">
            <a:avLst/>
          </a:prstGeom>
          <a:noFill/>
        </p:spPr>
        <p:txBody>
          <a:bodyPr wrap="square">
            <a:spAutoFit/>
          </a:bodyPr>
          <a:lstStyle/>
          <a:p>
            <a:r>
              <a:rPr lang="en-US" sz="1400"/>
              <a:t>“climbing gear”</a:t>
            </a:r>
            <a:endParaRPr lang="en-US" sz="1400">
              <a:solidFill>
                <a:schemeClr val="tx1"/>
              </a:solidFill>
              <a:ea typeface="+mn-lt"/>
              <a:cs typeface="+mn-lt"/>
            </a:endParaRPr>
          </a:p>
        </p:txBody>
      </p:sp>
    </p:spTree>
    <p:extLst>
      <p:ext uri="{BB962C8B-B14F-4D97-AF65-F5344CB8AC3E}">
        <p14:creationId xmlns:p14="http://schemas.microsoft.com/office/powerpoint/2010/main" val="12818472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E7D7A-5969-92E3-21D0-BFFDC43195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9A5B0-F2BC-7A60-B545-465F89B3B46D}"/>
              </a:ext>
            </a:extLst>
          </p:cNvPr>
          <p:cNvSpPr>
            <a:spLocks noGrp="1"/>
          </p:cNvSpPr>
          <p:nvPr>
            <p:ph type="title"/>
          </p:nvPr>
        </p:nvSpPr>
        <p:spPr/>
        <p:txBody>
          <a:bodyPr/>
          <a:lstStyle/>
          <a:p>
            <a:r>
              <a:rPr lang="en-US"/>
              <a:t>RAG on documents</a:t>
            </a:r>
          </a:p>
        </p:txBody>
      </p:sp>
      <p:grpSp>
        <p:nvGrpSpPr>
          <p:cNvPr id="4" name="Group 3">
            <a:extLst>
              <a:ext uri="{FF2B5EF4-FFF2-40B4-BE49-F238E27FC236}">
                <a16:creationId xmlns:a16="http://schemas.microsoft.com/office/drawing/2014/main" id="{D5F1DD83-2271-7A1F-EB17-587BCE6A4375}"/>
              </a:ext>
            </a:extLst>
          </p:cNvPr>
          <p:cNvGrpSpPr/>
          <p:nvPr/>
        </p:nvGrpSpPr>
        <p:grpSpPr>
          <a:xfrm>
            <a:off x="2043763" y="3689574"/>
            <a:ext cx="2413786" cy="1950834"/>
            <a:chOff x="2043763" y="3689574"/>
            <a:chExt cx="2413786" cy="1950834"/>
          </a:xfrm>
        </p:grpSpPr>
        <p:sp>
          <p:nvSpPr>
            <p:cNvPr id="5" name="Text Placeholder 5">
              <a:extLst>
                <a:ext uri="{FF2B5EF4-FFF2-40B4-BE49-F238E27FC236}">
                  <a16:creationId xmlns:a16="http://schemas.microsoft.com/office/drawing/2014/main" id="{6CC37081-1512-4133-8EBA-51A75C8A3E95}"/>
                </a:ext>
              </a:extLst>
            </p:cNvPr>
            <p:cNvSpPr txBox="1">
              <a:spLocks/>
            </p:cNvSpPr>
            <p:nvPr/>
          </p:nvSpPr>
          <p:spPr>
            <a:xfrm>
              <a:off x="2919508" y="5195901"/>
              <a:ext cx="1538041" cy="444507"/>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2000">
                  <a:latin typeface="+mj-lt"/>
                  <a:cs typeface="Segoe UI Semilight"/>
                </a:rPr>
                <a:t>Search</a:t>
              </a:r>
              <a:endParaRPr lang="en-US" sz="5550">
                <a:cs typeface="Arial"/>
              </a:endParaRPr>
            </a:p>
          </p:txBody>
        </p:sp>
        <p:pic>
          <p:nvPicPr>
            <p:cNvPr id="6" name="Graphic 5">
              <a:extLst>
                <a:ext uri="{FF2B5EF4-FFF2-40B4-BE49-F238E27FC236}">
                  <a16:creationId xmlns:a16="http://schemas.microsoft.com/office/drawing/2014/main" id="{1950E3F1-7F06-2DAE-2D59-AB3E47BBCE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00685" y="3689574"/>
              <a:ext cx="1168288" cy="1291166"/>
            </a:xfrm>
            <a:prstGeom prst="rect">
              <a:avLst/>
            </a:prstGeom>
          </p:spPr>
        </p:pic>
        <p:sp>
          <p:nvSpPr>
            <p:cNvPr id="7" name="Arrow: Right 8">
              <a:extLst>
                <a:ext uri="{FF2B5EF4-FFF2-40B4-BE49-F238E27FC236}">
                  <a16:creationId xmlns:a16="http://schemas.microsoft.com/office/drawing/2014/main" id="{6D3C24C5-96AF-12B3-2053-BC3D3F9BDB1F}"/>
                </a:ext>
              </a:extLst>
            </p:cNvPr>
            <p:cNvSpPr/>
            <p:nvPr/>
          </p:nvSpPr>
          <p:spPr bwMode="auto">
            <a:xfrm>
              <a:off x="2043763" y="4239316"/>
              <a:ext cx="1056685" cy="349093"/>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8" name="TextBox 7">
            <a:extLst>
              <a:ext uri="{FF2B5EF4-FFF2-40B4-BE49-F238E27FC236}">
                <a16:creationId xmlns:a16="http://schemas.microsoft.com/office/drawing/2014/main" id="{56CC39CF-70AF-CCD4-03B5-1ABC7D7DC9BE}"/>
              </a:ext>
            </a:extLst>
          </p:cNvPr>
          <p:cNvSpPr txBox="1"/>
          <p:nvPr/>
        </p:nvSpPr>
        <p:spPr>
          <a:xfrm>
            <a:off x="4519728" y="4656917"/>
            <a:ext cx="2562549" cy="1661993"/>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dk1"/>
                </a:solidFill>
                <a:latin typeface="+mn-lt"/>
                <a:ea typeface="+mn-ea"/>
                <a:cs typeface="+mn-cs"/>
              </a:defRPr>
            </a:lvl1pPr>
            <a:lvl2pPr marL="1828983" algn="l" defTabSz="3657965" rtl="0" eaLnBrk="1" latinLnBrk="0" hangingPunct="1">
              <a:defRPr sz="7200" kern="1200">
                <a:solidFill>
                  <a:schemeClr val="dk1"/>
                </a:solidFill>
                <a:latin typeface="+mn-lt"/>
                <a:ea typeface="+mn-ea"/>
                <a:cs typeface="+mn-cs"/>
              </a:defRPr>
            </a:lvl2pPr>
            <a:lvl3pPr marL="3657965" algn="l" defTabSz="3657965" rtl="0" eaLnBrk="1" latinLnBrk="0" hangingPunct="1">
              <a:defRPr sz="7200" kern="1200">
                <a:solidFill>
                  <a:schemeClr val="dk1"/>
                </a:solidFill>
                <a:latin typeface="+mn-lt"/>
                <a:ea typeface="+mn-ea"/>
                <a:cs typeface="+mn-cs"/>
              </a:defRPr>
            </a:lvl3pPr>
            <a:lvl4pPr marL="5486948" algn="l" defTabSz="3657965" rtl="0" eaLnBrk="1" latinLnBrk="0" hangingPunct="1">
              <a:defRPr sz="7200" kern="1200">
                <a:solidFill>
                  <a:schemeClr val="dk1"/>
                </a:solidFill>
                <a:latin typeface="+mn-lt"/>
                <a:ea typeface="+mn-ea"/>
                <a:cs typeface="+mn-cs"/>
              </a:defRPr>
            </a:lvl4pPr>
            <a:lvl5pPr marL="7315932" algn="l" defTabSz="3657965" rtl="0" eaLnBrk="1" latinLnBrk="0" hangingPunct="1">
              <a:defRPr sz="7200" kern="1200">
                <a:solidFill>
                  <a:schemeClr val="dk1"/>
                </a:solidFill>
                <a:latin typeface="+mn-lt"/>
                <a:ea typeface="+mn-ea"/>
                <a:cs typeface="+mn-cs"/>
              </a:defRPr>
            </a:lvl5pPr>
            <a:lvl6pPr marL="9144915" algn="l" defTabSz="3657965" rtl="0" eaLnBrk="1" latinLnBrk="0" hangingPunct="1">
              <a:defRPr sz="7200" kern="1200">
                <a:solidFill>
                  <a:schemeClr val="dk1"/>
                </a:solidFill>
                <a:latin typeface="+mn-lt"/>
                <a:ea typeface="+mn-ea"/>
                <a:cs typeface="+mn-cs"/>
              </a:defRPr>
            </a:lvl6pPr>
            <a:lvl7pPr marL="10973897" algn="l" defTabSz="3657965" rtl="0" eaLnBrk="1" latinLnBrk="0" hangingPunct="1">
              <a:defRPr sz="7200" kern="1200">
                <a:solidFill>
                  <a:schemeClr val="dk1"/>
                </a:solidFill>
                <a:latin typeface="+mn-lt"/>
                <a:ea typeface="+mn-ea"/>
                <a:cs typeface="+mn-cs"/>
              </a:defRPr>
            </a:lvl7pPr>
            <a:lvl8pPr marL="12802880" algn="l" defTabSz="3657965" rtl="0" eaLnBrk="1" latinLnBrk="0" hangingPunct="1">
              <a:defRPr sz="7200" kern="1200">
                <a:solidFill>
                  <a:schemeClr val="dk1"/>
                </a:solidFill>
                <a:latin typeface="+mn-lt"/>
                <a:ea typeface="+mn-ea"/>
                <a:cs typeface="+mn-cs"/>
              </a:defRPr>
            </a:lvl8pPr>
            <a:lvl9pPr marL="14631864" algn="l" defTabSz="3657965" rtl="0" eaLnBrk="1" latinLnBrk="0" hangingPunct="1">
              <a:defRPr sz="7200" kern="1200">
                <a:solidFill>
                  <a:schemeClr val="dk1"/>
                </a:solidFill>
                <a:latin typeface="+mn-lt"/>
                <a:ea typeface="+mn-ea"/>
                <a:cs typeface="+mn-cs"/>
              </a:defRPr>
            </a:lvl9pPr>
          </a:lstStyle>
          <a:p>
            <a:r>
              <a:rPr lang="en-US" sz="1200" err="1">
                <a:solidFill>
                  <a:schemeClr val="tx1"/>
                </a:solidFill>
                <a:ea typeface="+mn-lt"/>
                <a:cs typeface="+mn-lt"/>
              </a:rPr>
              <a:t>PerksPlus.pdf#page</a:t>
            </a:r>
            <a:r>
              <a:rPr lang="en-US" sz="1200">
                <a:solidFill>
                  <a:schemeClr val="tx1"/>
                </a:solidFill>
                <a:ea typeface="+mn-lt"/>
                <a:cs typeface="+mn-lt"/>
              </a:rPr>
              <a:t>=2: Some of the lessons covered under </a:t>
            </a:r>
            <a:r>
              <a:rPr lang="en-US" sz="1200" err="1">
                <a:solidFill>
                  <a:schemeClr val="tx1"/>
                </a:solidFill>
                <a:ea typeface="+mn-lt"/>
                <a:cs typeface="+mn-lt"/>
              </a:rPr>
              <a:t>PerksPlus</a:t>
            </a:r>
            <a:r>
              <a:rPr lang="en-US" sz="1200">
                <a:solidFill>
                  <a:schemeClr val="tx1"/>
                </a:solidFill>
                <a:ea typeface="+mn-lt"/>
                <a:cs typeface="+mn-lt"/>
              </a:rPr>
              <a:t> include: · Skiing and snowboarding lessons · Scuba diving lessons · Surfing lessons · Horseback riding lessons These lessons provide employees with the opportunity to try new things, challenge themselves, and improve their physical skills.….</a:t>
            </a:r>
          </a:p>
        </p:txBody>
      </p:sp>
      <p:grpSp>
        <p:nvGrpSpPr>
          <p:cNvPr id="9" name="Group 8">
            <a:extLst>
              <a:ext uri="{FF2B5EF4-FFF2-40B4-BE49-F238E27FC236}">
                <a16:creationId xmlns:a16="http://schemas.microsoft.com/office/drawing/2014/main" id="{D2993A18-C0AC-6421-D0B8-25DF5EE7943F}"/>
              </a:ext>
            </a:extLst>
          </p:cNvPr>
          <p:cNvGrpSpPr/>
          <p:nvPr/>
        </p:nvGrpSpPr>
        <p:grpSpPr>
          <a:xfrm>
            <a:off x="2043402" y="3326932"/>
            <a:ext cx="6924898" cy="3186972"/>
            <a:chOff x="2043402" y="3326932"/>
            <a:chExt cx="6924898" cy="3186972"/>
          </a:xfrm>
        </p:grpSpPr>
        <p:sp>
          <p:nvSpPr>
            <p:cNvPr id="10" name="Text Placeholder 5">
              <a:extLst>
                <a:ext uri="{FF2B5EF4-FFF2-40B4-BE49-F238E27FC236}">
                  <a16:creationId xmlns:a16="http://schemas.microsoft.com/office/drawing/2014/main" id="{873D1D05-D835-C6F2-60D8-0BD16A4A2CAD}"/>
                </a:ext>
              </a:extLst>
            </p:cNvPr>
            <p:cNvSpPr txBox="1">
              <a:spLocks/>
            </p:cNvSpPr>
            <p:nvPr/>
          </p:nvSpPr>
          <p:spPr>
            <a:xfrm>
              <a:off x="7176434" y="5129782"/>
              <a:ext cx="1791866" cy="1384122"/>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2000">
                  <a:latin typeface="+mj-lt"/>
                  <a:cs typeface="Segoe UI Semilight"/>
                </a:rPr>
                <a:t>Large Language Model</a:t>
              </a:r>
              <a:endParaRPr lang="en-US" sz="2000">
                <a:cs typeface="Arial"/>
              </a:endParaRPr>
            </a:p>
          </p:txBody>
        </p:sp>
        <p:pic>
          <p:nvPicPr>
            <p:cNvPr id="11" name="Graphic 2">
              <a:extLst>
                <a:ext uri="{FF2B5EF4-FFF2-40B4-BE49-F238E27FC236}">
                  <a16:creationId xmlns:a16="http://schemas.microsoft.com/office/drawing/2014/main" id="{69993EFB-4EF6-B266-B7B2-056BFF11A2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33033" y="3326932"/>
              <a:ext cx="1627908" cy="1721555"/>
            </a:xfrm>
            <a:prstGeom prst="rect">
              <a:avLst/>
            </a:prstGeom>
          </p:spPr>
        </p:pic>
        <p:sp>
          <p:nvSpPr>
            <p:cNvPr id="12" name="Arrow: Right 10">
              <a:extLst>
                <a:ext uri="{FF2B5EF4-FFF2-40B4-BE49-F238E27FC236}">
                  <a16:creationId xmlns:a16="http://schemas.microsoft.com/office/drawing/2014/main" id="{E27D89A4-E13A-48C2-4C7A-C6637EF8ADE4}"/>
                </a:ext>
              </a:extLst>
            </p:cNvPr>
            <p:cNvSpPr/>
            <p:nvPr/>
          </p:nvSpPr>
          <p:spPr bwMode="auto">
            <a:xfrm>
              <a:off x="4312170" y="4239316"/>
              <a:ext cx="2850593" cy="293302"/>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Arrow: Right 11">
              <a:extLst>
                <a:ext uri="{FF2B5EF4-FFF2-40B4-BE49-F238E27FC236}">
                  <a16:creationId xmlns:a16="http://schemas.microsoft.com/office/drawing/2014/main" id="{E9EFF5DB-89DF-6564-EE64-DE045964DA36}"/>
                </a:ext>
              </a:extLst>
            </p:cNvPr>
            <p:cNvSpPr/>
            <p:nvPr/>
          </p:nvSpPr>
          <p:spPr bwMode="auto">
            <a:xfrm>
              <a:off x="2043402" y="3394479"/>
              <a:ext cx="5119360" cy="293302"/>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185B0F71-F799-E2A2-BC6D-C0E3E565076A}"/>
              </a:ext>
            </a:extLst>
          </p:cNvPr>
          <p:cNvGrpSpPr/>
          <p:nvPr/>
        </p:nvGrpSpPr>
        <p:grpSpPr>
          <a:xfrm>
            <a:off x="8415343" y="1728219"/>
            <a:ext cx="3480724" cy="3033342"/>
            <a:chOff x="8415343" y="1728219"/>
            <a:chExt cx="3480724" cy="3033342"/>
          </a:xfrm>
        </p:grpSpPr>
        <p:grpSp>
          <p:nvGrpSpPr>
            <p:cNvPr id="15" name="Group 14">
              <a:extLst>
                <a:ext uri="{FF2B5EF4-FFF2-40B4-BE49-F238E27FC236}">
                  <a16:creationId xmlns:a16="http://schemas.microsoft.com/office/drawing/2014/main" id="{63F3C760-A10C-5DEB-82EB-41DE5DCE27BC}"/>
                </a:ext>
              </a:extLst>
            </p:cNvPr>
            <p:cNvGrpSpPr/>
            <p:nvPr/>
          </p:nvGrpSpPr>
          <p:grpSpPr>
            <a:xfrm>
              <a:off x="8415343" y="1728219"/>
              <a:ext cx="3480724" cy="1290070"/>
              <a:chOff x="18815883" y="2962848"/>
              <a:chExt cx="5090699" cy="2466784"/>
            </a:xfrm>
          </p:grpSpPr>
          <p:sp>
            <p:nvSpPr>
              <p:cNvPr id="18" name="Speech Bubble: Rectangle with Corners Rounded 18">
                <a:extLst>
                  <a:ext uri="{FF2B5EF4-FFF2-40B4-BE49-F238E27FC236}">
                    <a16:creationId xmlns:a16="http://schemas.microsoft.com/office/drawing/2014/main" id="{E027D0B9-6FC9-43E5-61AD-49875BF90134}"/>
                  </a:ext>
                </a:extLst>
              </p:cNvPr>
              <p:cNvSpPr/>
              <p:nvPr/>
            </p:nvSpPr>
            <p:spPr bwMode="auto">
              <a:xfrm>
                <a:off x="18815883" y="2962848"/>
                <a:ext cx="5090699" cy="2466784"/>
              </a:xfrm>
              <a:prstGeom prst="wedgeRoundRectCallout">
                <a:avLst>
                  <a:gd name="adj1" fmla="val 24202"/>
                  <a:gd name="adj2" fmla="val 65278"/>
                  <a:gd name="adj3" fmla="val 16667"/>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a:extLst>
                  <a:ext uri="{FF2B5EF4-FFF2-40B4-BE49-F238E27FC236}">
                    <a16:creationId xmlns:a16="http://schemas.microsoft.com/office/drawing/2014/main" id="{F757CE52-1EEE-144C-6270-B7D1FDD41D1B}"/>
                  </a:ext>
                </a:extLst>
              </p:cNvPr>
              <p:cNvSpPr txBox="1"/>
              <p:nvPr/>
            </p:nvSpPr>
            <p:spPr>
              <a:xfrm>
                <a:off x="18985365" y="3395991"/>
                <a:ext cx="4751733" cy="1588976"/>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r>
                  <a:rPr lang="en-US" sz="1800">
                    <a:latin typeface="Segoe UI"/>
                    <a:ea typeface="Menlo"/>
                    <a:cs typeface="Menlo"/>
                  </a:rPr>
                  <a:t>Yes, your company perks cover underwater activities such as scuba diving lessons </a:t>
                </a:r>
                <a:r>
                  <a:rPr lang="en-US" sz="1800" baseline="30000">
                    <a:latin typeface="Segoe UI"/>
                    <a:ea typeface="Menlo"/>
                    <a:cs typeface="Menlo"/>
                  </a:rPr>
                  <a:t>1</a:t>
                </a:r>
                <a:endParaRPr lang="en-US" sz="1800" baseline="30000">
                  <a:latin typeface="Segoe UI"/>
                  <a:cs typeface="Segoe UI"/>
                </a:endParaRPr>
              </a:p>
            </p:txBody>
          </p:sp>
        </p:grpSp>
        <p:pic>
          <p:nvPicPr>
            <p:cNvPr id="16" name="Graphic 14">
              <a:extLst>
                <a:ext uri="{FF2B5EF4-FFF2-40B4-BE49-F238E27FC236}">
                  <a16:creationId xmlns:a16="http://schemas.microsoft.com/office/drawing/2014/main" id="{0A513D4F-4506-133A-F066-5284C87C7E8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80686" y="3143619"/>
              <a:ext cx="1537460" cy="1617942"/>
            </a:xfrm>
            <a:prstGeom prst="rect">
              <a:avLst/>
            </a:prstGeom>
          </p:spPr>
        </p:pic>
        <p:sp>
          <p:nvSpPr>
            <p:cNvPr id="17" name="Arrow: Right 17">
              <a:extLst>
                <a:ext uri="{FF2B5EF4-FFF2-40B4-BE49-F238E27FC236}">
                  <a16:creationId xmlns:a16="http://schemas.microsoft.com/office/drawing/2014/main" id="{306B6AF5-377D-9055-1032-7BD8583246CA}"/>
                </a:ext>
              </a:extLst>
            </p:cNvPr>
            <p:cNvSpPr/>
            <p:nvPr/>
          </p:nvSpPr>
          <p:spPr bwMode="auto">
            <a:xfrm>
              <a:off x="9106065" y="4295107"/>
              <a:ext cx="830562" cy="341123"/>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FDC668A2-245C-CE38-CC1E-482981CAE7F5}"/>
              </a:ext>
            </a:extLst>
          </p:cNvPr>
          <p:cNvGrpSpPr/>
          <p:nvPr/>
        </p:nvGrpSpPr>
        <p:grpSpPr>
          <a:xfrm>
            <a:off x="173007" y="2196548"/>
            <a:ext cx="3603650" cy="4058409"/>
            <a:chOff x="163068" y="2294004"/>
            <a:chExt cx="3603650" cy="4058409"/>
          </a:xfrm>
        </p:grpSpPr>
        <p:pic>
          <p:nvPicPr>
            <p:cNvPr id="21" name="Graphic 13">
              <a:extLst>
                <a:ext uri="{FF2B5EF4-FFF2-40B4-BE49-F238E27FC236}">
                  <a16:creationId xmlns:a16="http://schemas.microsoft.com/office/drawing/2014/main" id="{9AC4A206-E7FB-0B39-5682-55628FAB08B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5107" y="3488251"/>
              <a:ext cx="1477321" cy="1530271"/>
            </a:xfrm>
            <a:prstGeom prst="rect">
              <a:avLst/>
            </a:prstGeom>
          </p:spPr>
        </p:pic>
        <p:sp>
          <p:nvSpPr>
            <p:cNvPr id="22" name="Text Placeholder 5">
              <a:extLst>
                <a:ext uri="{FF2B5EF4-FFF2-40B4-BE49-F238E27FC236}">
                  <a16:creationId xmlns:a16="http://schemas.microsoft.com/office/drawing/2014/main" id="{C21DD7EE-3AA0-6F67-18C1-07072F6F531E}"/>
                </a:ext>
              </a:extLst>
            </p:cNvPr>
            <p:cNvSpPr txBox="1">
              <a:spLocks/>
            </p:cNvSpPr>
            <p:nvPr/>
          </p:nvSpPr>
          <p:spPr>
            <a:xfrm>
              <a:off x="163068" y="5342102"/>
              <a:ext cx="2051084" cy="1010311"/>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2000">
                  <a:latin typeface="+mj-lt"/>
                  <a:cs typeface="Segoe UI Semilight"/>
                </a:rPr>
                <a:t>User</a:t>
              </a:r>
              <a:endParaRPr lang="en-US"/>
            </a:p>
            <a:p>
              <a:pPr marL="0" indent="0" algn="ctr" defTabSz="1865484">
                <a:buNone/>
                <a:defRPr/>
              </a:pPr>
              <a:r>
                <a:rPr lang="en-US" sz="2000">
                  <a:latin typeface="+mj-lt"/>
                  <a:cs typeface="Segoe UI Semilight"/>
                </a:rPr>
                <a:t>Question</a:t>
              </a:r>
              <a:endParaRPr lang="en-US" sz="2000">
                <a:cs typeface="Segoe UI Semilight"/>
              </a:endParaRPr>
            </a:p>
          </p:txBody>
        </p:sp>
        <p:grpSp>
          <p:nvGrpSpPr>
            <p:cNvPr id="23" name="Group 22">
              <a:extLst>
                <a:ext uri="{FF2B5EF4-FFF2-40B4-BE49-F238E27FC236}">
                  <a16:creationId xmlns:a16="http://schemas.microsoft.com/office/drawing/2014/main" id="{9AE0FD8D-506A-1B8C-BCBA-84FC181C303F}"/>
                </a:ext>
              </a:extLst>
            </p:cNvPr>
            <p:cNvGrpSpPr/>
            <p:nvPr/>
          </p:nvGrpSpPr>
          <p:grpSpPr>
            <a:xfrm>
              <a:off x="305871" y="2294004"/>
              <a:ext cx="3460847" cy="1041523"/>
              <a:chOff x="521530" y="4240114"/>
              <a:chExt cx="5425157" cy="1671130"/>
            </a:xfrm>
          </p:grpSpPr>
          <p:sp>
            <p:nvSpPr>
              <p:cNvPr id="24" name="Speech Bubble: Rectangle with Corners Rounded 7">
                <a:extLst>
                  <a:ext uri="{FF2B5EF4-FFF2-40B4-BE49-F238E27FC236}">
                    <a16:creationId xmlns:a16="http://schemas.microsoft.com/office/drawing/2014/main" id="{DCD65402-3725-C660-B36F-7800E875FF85}"/>
                  </a:ext>
                </a:extLst>
              </p:cNvPr>
              <p:cNvSpPr/>
              <p:nvPr/>
            </p:nvSpPr>
            <p:spPr bwMode="auto">
              <a:xfrm>
                <a:off x="521530" y="4240114"/>
                <a:ext cx="5425157" cy="1436405"/>
              </a:xfrm>
              <a:prstGeom prst="wedgeRoundRectCallout">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5" name="Text Placeholder 5">
                <a:extLst>
                  <a:ext uri="{FF2B5EF4-FFF2-40B4-BE49-F238E27FC236}">
                    <a16:creationId xmlns:a16="http://schemas.microsoft.com/office/drawing/2014/main" id="{51C4C2AF-444D-D933-1739-E3FFCBA89C8D}"/>
                  </a:ext>
                </a:extLst>
              </p:cNvPr>
              <p:cNvSpPr txBox="1">
                <a:spLocks/>
              </p:cNvSpPr>
              <p:nvPr/>
            </p:nvSpPr>
            <p:spPr>
              <a:xfrm>
                <a:off x="672027" y="4327751"/>
                <a:ext cx="5239178" cy="1583493"/>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defTabSz="1865484">
                  <a:buNone/>
                  <a:defRPr/>
                </a:pPr>
                <a:r>
                  <a:rPr lang="en-US" sz="2000">
                    <a:latin typeface="Segoe UI"/>
                    <a:cs typeface="Segoe UI Semilight"/>
                  </a:rPr>
                  <a:t>Do my company perks cover underwater activities?</a:t>
                </a:r>
                <a:endParaRPr lang="en-US" sz="2000">
                  <a:latin typeface="Segoe UI"/>
                  <a:cs typeface="Segoe UI"/>
                </a:endParaRPr>
              </a:p>
            </p:txBody>
          </p:sp>
        </p:grpSp>
      </p:grpSp>
    </p:spTree>
    <p:extLst>
      <p:ext uri="{BB962C8B-B14F-4D97-AF65-F5344CB8AC3E}">
        <p14:creationId xmlns:p14="http://schemas.microsoft.com/office/powerpoint/2010/main" val="24038723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7070B-AEE9-B047-48D0-1EC845746293}"/>
              </a:ext>
            </a:extLst>
          </p:cNvPr>
          <p:cNvSpPr>
            <a:spLocks noGrp="1"/>
          </p:cNvSpPr>
          <p:nvPr>
            <p:ph type="title"/>
          </p:nvPr>
        </p:nvSpPr>
        <p:spPr/>
        <p:txBody>
          <a:bodyPr/>
          <a:lstStyle/>
          <a:p>
            <a:r>
              <a:rPr lang="en-US"/>
              <a:t>RAG on documents</a:t>
            </a:r>
          </a:p>
        </p:txBody>
      </p:sp>
      <p:sp>
        <p:nvSpPr>
          <p:cNvPr id="4" name="TextBox 3">
            <a:extLst>
              <a:ext uri="{FF2B5EF4-FFF2-40B4-BE49-F238E27FC236}">
                <a16:creationId xmlns:a16="http://schemas.microsoft.com/office/drawing/2014/main" id="{7BCDA58C-F485-0EBB-3C87-6CFC1999C5EA}"/>
              </a:ext>
            </a:extLst>
          </p:cNvPr>
          <p:cNvSpPr txBox="1"/>
          <p:nvPr/>
        </p:nvSpPr>
        <p:spPr>
          <a:xfrm>
            <a:off x="7394849" y="1126770"/>
            <a:ext cx="4134678" cy="2462213"/>
          </a:xfrm>
          <a:prstGeom prst="rect">
            <a:avLst/>
          </a:prstGeom>
          <a:noFill/>
        </p:spPr>
        <p:txBody>
          <a:bodyPr wrap="square" lIns="0" tIns="0" rIns="0" bIns="0" rtlCol="0">
            <a:spAutoFit/>
          </a:bodyPr>
          <a:lstStyle/>
          <a:p>
            <a:pPr algn="l"/>
            <a:r>
              <a:rPr lang="en-US" sz="2000" err="1"/>
              <a:t>Azure OpenAI +</a:t>
            </a:r>
          </a:p>
          <a:p>
            <a:pPr algn="l"/>
            <a:r>
              <a:rPr lang="en-US" sz="2000" err="1"/>
              <a:t>Azure AI Search +</a:t>
            </a:r>
          </a:p>
          <a:p>
            <a:pPr algn="l"/>
            <a:r>
              <a:rPr lang="en-US" sz="2000" err="1"/>
              <a:t>Azure App Service</a:t>
            </a:r>
          </a:p>
          <a:p>
            <a:pPr algn="l"/>
            <a:endParaRPr lang="en-US" sz="2000" err="1"/>
          </a:p>
          <a:p>
            <a:pPr algn="l"/>
            <a:endParaRPr lang="en-US" sz="2000" err="1"/>
          </a:p>
          <a:p>
            <a:pPr algn="l"/>
            <a:r>
              <a:rPr lang="en-US" sz="2000" err="1"/>
              <a:t>Supports simple and advanced flows</a:t>
            </a:r>
          </a:p>
          <a:p>
            <a:pPr algn="l"/>
            <a:r>
              <a:rPr lang="en-US" sz="2000" err="1"/>
              <a:t>(Ask tab vs. Chat tab)</a:t>
            </a:r>
          </a:p>
          <a:p>
            <a:pPr algn="l"/>
            <a:endParaRPr lang="en-US" sz="2000" err="1"/>
          </a:p>
        </p:txBody>
      </p:sp>
      <p:sp>
        <p:nvSpPr>
          <p:cNvPr id="5" name="TextBox 4">
            <a:extLst>
              <a:ext uri="{FF2B5EF4-FFF2-40B4-BE49-F238E27FC236}">
                <a16:creationId xmlns:a16="http://schemas.microsoft.com/office/drawing/2014/main" id="{192D24F5-7A8A-2951-56E2-1B9D01C1DFEF}"/>
              </a:ext>
            </a:extLst>
          </p:cNvPr>
          <p:cNvSpPr txBox="1"/>
          <p:nvPr/>
        </p:nvSpPr>
        <p:spPr>
          <a:xfrm>
            <a:off x="7180244" y="3998963"/>
            <a:ext cx="4134678" cy="2308324"/>
          </a:xfrm>
          <a:prstGeom prst="rect">
            <a:avLst/>
          </a:prstGeom>
          <a:noFill/>
        </p:spPr>
        <p:txBody>
          <a:bodyPr wrap="square">
            <a:spAutoFit/>
          </a:bodyPr>
          <a:lstStyle/>
          <a:p>
            <a:pPr algn="l"/>
            <a:endParaRPr lang="en-US" sz="2400" err="1"/>
          </a:p>
          <a:p>
            <a:pPr algn="l"/>
            <a:r>
              <a:rPr lang="en-US" sz="2400" err="1"/>
              <a:t>Code:</a:t>
            </a:r>
          </a:p>
          <a:p>
            <a:pPr algn="l"/>
            <a:r>
              <a:rPr lang="en-US" sz="2400" err="1">
                <a:hlinkClick r:id="rId2">
                  <a:extLst>
                    <a:ext uri="{A12FA001-AC4F-418D-AE19-62706E023703}">
                      <ahyp:hlinkClr xmlns:ahyp="http://schemas.microsoft.com/office/drawing/2018/hyperlinkcolor" val="tx"/>
                    </a:ext>
                  </a:extLst>
                </a:hlinkClick>
              </a:rPr>
              <a:t>aka.ms/ragchat</a:t>
            </a:r>
            <a:endParaRPr lang="en-US" sz="2400" err="1"/>
          </a:p>
          <a:p>
            <a:pPr algn="l"/>
            <a:endParaRPr lang="en-US" sz="2400" err="1"/>
          </a:p>
          <a:p>
            <a:pPr algn="l"/>
            <a:r>
              <a:rPr lang="en-US" sz="2400" err="1"/>
              <a:t>Demo:</a:t>
            </a:r>
          </a:p>
          <a:p>
            <a:pPr algn="l"/>
            <a:r>
              <a:rPr lang="en-US" sz="2400" err="1">
                <a:hlinkClick r:id="rId3"/>
              </a:rPr>
              <a:t>aka.ms/ragchat/demo</a:t>
            </a:r>
            <a:endParaRPr lang="en-US" sz="2400" err="1"/>
          </a:p>
        </p:txBody>
      </p:sp>
      <p:pic>
        <p:nvPicPr>
          <p:cNvPr id="6" name="Picture 5" descr="Chat screen">
            <a:extLst>
              <a:ext uri="{FF2B5EF4-FFF2-40B4-BE49-F238E27FC236}">
                <a16:creationId xmlns:a16="http://schemas.microsoft.com/office/drawing/2014/main" id="{B5F03F33-607D-7653-F163-76FE8B503F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19" b="25382"/>
          <a:stretch/>
        </p:blipFill>
        <p:spPr bwMode="auto">
          <a:xfrm>
            <a:off x="588263" y="1286447"/>
            <a:ext cx="6263110" cy="50208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50426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DB1FCE-E857-BB54-EEC2-C856073EE3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C9CF23-DE59-6EF6-FFF5-56273A6AED9D}"/>
              </a:ext>
            </a:extLst>
          </p:cNvPr>
          <p:cNvSpPr>
            <a:spLocks noGrp="1"/>
          </p:cNvSpPr>
          <p:nvPr>
            <p:ph type="title"/>
          </p:nvPr>
        </p:nvSpPr>
        <p:spPr/>
        <p:txBody>
          <a:bodyPr/>
          <a:lstStyle/>
          <a:p>
            <a:r>
              <a:rPr lang="en-US"/>
              <a:t>RAG data sources</a:t>
            </a:r>
          </a:p>
        </p:txBody>
      </p:sp>
      <p:grpSp>
        <p:nvGrpSpPr>
          <p:cNvPr id="3" name="Group 2">
            <a:extLst>
              <a:ext uri="{FF2B5EF4-FFF2-40B4-BE49-F238E27FC236}">
                <a16:creationId xmlns:a16="http://schemas.microsoft.com/office/drawing/2014/main" id="{0EC166B5-9BBB-3C0A-D1A0-B54D6659DD1B}"/>
              </a:ext>
            </a:extLst>
          </p:cNvPr>
          <p:cNvGrpSpPr/>
          <p:nvPr/>
        </p:nvGrpSpPr>
        <p:grpSpPr>
          <a:xfrm>
            <a:off x="6612644" y="1369502"/>
            <a:ext cx="5102278" cy="5044224"/>
            <a:chOff x="-620942" y="1246045"/>
            <a:chExt cx="5102278" cy="5044224"/>
          </a:xfrm>
        </p:grpSpPr>
        <p:sp>
          <p:nvSpPr>
            <p:cNvPr id="7" name="Rounded Rectangle 1">
              <a:extLst>
                <a:ext uri="{FF2B5EF4-FFF2-40B4-BE49-F238E27FC236}">
                  <a16:creationId xmlns:a16="http://schemas.microsoft.com/office/drawing/2014/main" id="{6045CE48-4FEC-3D5D-0A6E-FEB738CFE2AC}"/>
                </a:ext>
                <a:ext uri="{C183D7F6-B498-43B3-948B-1728B52AA6E4}">
                  <adec:decorative xmlns:adec="http://schemas.microsoft.com/office/drawing/2017/decorative" val="1"/>
                </a:ext>
              </a:extLst>
            </p:cNvPr>
            <p:cNvSpPr/>
            <p:nvPr/>
          </p:nvSpPr>
          <p:spPr bwMode="auto">
            <a:xfrm>
              <a:off x="-620942" y="1246045"/>
              <a:ext cx="5102278" cy="5044224"/>
            </a:xfrm>
            <a:prstGeom prst="roundRect">
              <a:avLst>
                <a:gd name="adj" fmla="val 2824"/>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2F2F2"/>
                </a:solidFill>
                <a:latin typeface="Segoe UI"/>
                <a:cs typeface="Segoe UI" pitchFamily="34" charset="0"/>
              </a:endParaRPr>
            </a:p>
          </p:txBody>
        </p:sp>
        <p:sp>
          <p:nvSpPr>
            <p:cNvPr id="8" name="TextBox 7">
              <a:extLst>
                <a:ext uri="{FF2B5EF4-FFF2-40B4-BE49-F238E27FC236}">
                  <a16:creationId xmlns:a16="http://schemas.microsoft.com/office/drawing/2014/main" id="{E07021DF-E27F-D8AA-6AC9-C4AC5342BB20}"/>
                </a:ext>
              </a:extLst>
            </p:cNvPr>
            <p:cNvSpPr txBox="1"/>
            <p:nvPr/>
          </p:nvSpPr>
          <p:spPr>
            <a:xfrm>
              <a:off x="262071" y="2752174"/>
              <a:ext cx="3291840" cy="664797"/>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2400">
                  <a:latin typeface="Segoe UI Semibold"/>
                </a:rPr>
                <a:t>Documents</a:t>
              </a:r>
            </a:p>
            <a:p>
              <a:pPr lvl="0" algn="ctr" defTabSz="932304" fontAlgn="base">
                <a:lnSpc>
                  <a:spcPct val="90000"/>
                </a:lnSpc>
                <a:spcBef>
                  <a:spcPct val="0"/>
                </a:spcBef>
                <a:spcAft>
                  <a:spcPct val="0"/>
                </a:spcAft>
                <a:defRPr/>
              </a:pPr>
              <a:r>
                <a:rPr lang="en-US" sz="2400">
                  <a:latin typeface="Segoe UI Semibold"/>
                </a:rPr>
                <a:t>(Unstructured data)</a:t>
              </a:r>
            </a:p>
          </p:txBody>
        </p:sp>
        <p:sp>
          <p:nvSpPr>
            <p:cNvPr id="9" name="TextBox 8">
              <a:extLst>
                <a:ext uri="{FF2B5EF4-FFF2-40B4-BE49-F238E27FC236}">
                  <a16:creationId xmlns:a16="http://schemas.microsoft.com/office/drawing/2014/main" id="{F00BFBD5-AEFA-7D16-59D0-3D227C8A1AA4}"/>
                </a:ext>
              </a:extLst>
            </p:cNvPr>
            <p:cNvSpPr txBox="1"/>
            <p:nvPr/>
          </p:nvSpPr>
          <p:spPr>
            <a:xfrm>
              <a:off x="-86606" y="3559981"/>
              <a:ext cx="3989194" cy="249299"/>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1800"/>
                <a:t>PDFs, docx, pptx, md, html, images</a:t>
              </a:r>
            </a:p>
          </p:txBody>
        </p:sp>
        <p:pic>
          <p:nvPicPr>
            <p:cNvPr id="10" name="Graphic 9" descr="Document with solid fill">
              <a:extLst>
                <a:ext uri="{FF2B5EF4-FFF2-40B4-BE49-F238E27FC236}">
                  <a16:creationId xmlns:a16="http://schemas.microsoft.com/office/drawing/2014/main" id="{C2EB81FC-3EB6-481D-A4F3-DEB13462FE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50791" y="1694765"/>
              <a:ext cx="914400" cy="914400"/>
            </a:xfrm>
            <a:prstGeom prst="rect">
              <a:avLst/>
            </a:prstGeom>
          </p:spPr>
        </p:pic>
        <p:sp>
          <p:nvSpPr>
            <p:cNvPr id="11" name="TextBox 10">
              <a:extLst>
                <a:ext uri="{FF2B5EF4-FFF2-40B4-BE49-F238E27FC236}">
                  <a16:creationId xmlns:a16="http://schemas.microsoft.com/office/drawing/2014/main" id="{63578772-74A9-3781-F3E0-1C1FDB9A97EC}"/>
                </a:ext>
              </a:extLst>
            </p:cNvPr>
            <p:cNvSpPr txBox="1"/>
            <p:nvPr/>
          </p:nvSpPr>
          <p:spPr>
            <a:xfrm>
              <a:off x="-317488" y="4187091"/>
              <a:ext cx="4690685" cy="1745093"/>
            </a:xfrm>
            <a:prstGeom prst="rect">
              <a:avLst/>
            </a:prstGeom>
            <a:noFill/>
          </p:spPr>
          <p:txBody>
            <a:bodyPr wrap="square" lIns="0" tIns="0" rIns="0" bIns="0" rtlCol="0">
              <a:spAutoFit/>
            </a:bodyPr>
            <a:lstStyle/>
            <a:p>
              <a:pPr lvl="0" defTabSz="932304" fontAlgn="base">
                <a:lnSpc>
                  <a:spcPct val="90000"/>
                </a:lnSpc>
                <a:spcBef>
                  <a:spcPct val="0"/>
                </a:spcBef>
                <a:spcAft>
                  <a:spcPct val="0"/>
                </a:spcAft>
                <a:defRPr/>
              </a:pPr>
              <a:r>
                <a:rPr lang="en-US" sz="1800"/>
                <a:t>You need an ingestion process</a:t>
              </a:r>
            </a:p>
            <a:p>
              <a:pPr lvl="0" defTabSz="932304" fontAlgn="base">
                <a:lnSpc>
                  <a:spcPct val="90000"/>
                </a:lnSpc>
                <a:spcBef>
                  <a:spcPct val="0"/>
                </a:spcBef>
                <a:spcAft>
                  <a:spcPct val="0"/>
                </a:spcAft>
                <a:defRPr/>
              </a:pPr>
              <a:r>
                <a:rPr lang="en-US"/>
                <a:t>for </a:t>
              </a:r>
              <a:r>
                <a:rPr lang="en-US" b="1"/>
                <a:t>extracting</a:t>
              </a:r>
              <a:r>
                <a:rPr lang="en-US"/>
                <a:t>, </a:t>
              </a:r>
              <a:r>
                <a:rPr lang="en-US" b="1"/>
                <a:t>splitting</a:t>
              </a:r>
              <a:r>
                <a:rPr lang="en-US"/>
                <a:t>, </a:t>
              </a:r>
              <a:r>
                <a:rPr lang="en-US" b="1"/>
                <a:t>vectorizing</a:t>
              </a:r>
              <a:r>
                <a:rPr lang="en-US"/>
                <a:t>,</a:t>
              </a:r>
            </a:p>
            <a:p>
              <a:pPr lvl="0" defTabSz="932304" fontAlgn="base">
                <a:lnSpc>
                  <a:spcPct val="90000"/>
                </a:lnSpc>
                <a:spcBef>
                  <a:spcPct val="0"/>
                </a:spcBef>
                <a:spcAft>
                  <a:spcPct val="0"/>
                </a:spcAft>
                <a:defRPr/>
              </a:pPr>
              <a:r>
                <a:rPr lang="en-US" sz="1800"/>
                <a:t>and </a:t>
              </a:r>
              <a:r>
                <a:rPr lang="en-US" sz="1800" b="1"/>
                <a:t>storing</a:t>
              </a:r>
              <a:r>
                <a:rPr lang="en-US" sz="1800"/>
                <a:t> document chunks.</a:t>
              </a:r>
            </a:p>
            <a:p>
              <a:pPr lvl="0" defTabSz="932304" fontAlgn="base">
                <a:lnSpc>
                  <a:spcPct val="90000"/>
                </a:lnSpc>
                <a:spcBef>
                  <a:spcPct val="0"/>
                </a:spcBef>
                <a:spcAft>
                  <a:spcPct val="0"/>
                </a:spcAft>
                <a:defRPr/>
              </a:pPr>
              <a:endParaRPr lang="en-US"/>
            </a:p>
            <a:p>
              <a:pPr lvl="0" defTabSz="932304" fontAlgn="base">
                <a:lnSpc>
                  <a:spcPct val="90000"/>
                </a:lnSpc>
                <a:spcBef>
                  <a:spcPct val="0"/>
                </a:spcBef>
                <a:spcAft>
                  <a:spcPct val="0"/>
                </a:spcAft>
                <a:defRPr/>
              </a:pPr>
              <a:r>
                <a:rPr lang="en-US" b="1"/>
                <a:t>Azure AI Search </a:t>
              </a:r>
              <a:r>
                <a:rPr lang="en-US"/>
                <a:t>+</a:t>
              </a:r>
            </a:p>
            <a:p>
              <a:pPr defTabSz="932304" fontAlgn="base">
                <a:lnSpc>
                  <a:spcPct val="90000"/>
                </a:lnSpc>
                <a:spcBef>
                  <a:spcPct val="0"/>
                </a:spcBef>
                <a:spcAft>
                  <a:spcPct val="0"/>
                </a:spcAft>
                <a:defRPr/>
              </a:pPr>
              <a:r>
                <a:rPr lang="en-US"/>
                <a:t>Integrated Vectorization</a:t>
              </a:r>
            </a:p>
            <a:p>
              <a:pPr lvl="0" defTabSz="932304" fontAlgn="base">
                <a:lnSpc>
                  <a:spcPct val="90000"/>
                </a:lnSpc>
                <a:spcBef>
                  <a:spcPct val="0"/>
                </a:spcBef>
                <a:spcAft>
                  <a:spcPct val="0"/>
                </a:spcAft>
                <a:defRPr/>
              </a:pPr>
              <a:r>
                <a:rPr lang="en-US"/>
                <a:t>Document Intelligence or </a:t>
              </a:r>
            </a:p>
          </p:txBody>
        </p:sp>
      </p:grpSp>
      <p:grpSp>
        <p:nvGrpSpPr>
          <p:cNvPr id="12" name="Group 11">
            <a:extLst>
              <a:ext uri="{FF2B5EF4-FFF2-40B4-BE49-F238E27FC236}">
                <a16:creationId xmlns:a16="http://schemas.microsoft.com/office/drawing/2014/main" id="{13D0DB76-C19C-ADBA-B0BB-8813A02F2E3C}"/>
              </a:ext>
            </a:extLst>
          </p:cNvPr>
          <p:cNvGrpSpPr/>
          <p:nvPr/>
        </p:nvGrpSpPr>
        <p:grpSpPr>
          <a:xfrm>
            <a:off x="707530" y="1369502"/>
            <a:ext cx="5687279" cy="5031298"/>
            <a:chOff x="6003700" y="1258969"/>
            <a:chExt cx="5687279" cy="5031298"/>
          </a:xfrm>
          <a:effectLst/>
        </p:grpSpPr>
        <p:sp>
          <p:nvSpPr>
            <p:cNvPr id="13" name="Rounded Rectangle 299">
              <a:extLst>
                <a:ext uri="{FF2B5EF4-FFF2-40B4-BE49-F238E27FC236}">
                  <a16:creationId xmlns:a16="http://schemas.microsoft.com/office/drawing/2014/main" id="{487950F1-8F40-520B-BAA5-C49E00293F74}"/>
                </a:ext>
                <a:ext uri="{C183D7F6-B498-43B3-948B-1728B52AA6E4}">
                  <adec:decorative xmlns:adec="http://schemas.microsoft.com/office/drawing/2017/decorative" val="1"/>
                </a:ext>
              </a:extLst>
            </p:cNvPr>
            <p:cNvSpPr/>
            <p:nvPr/>
          </p:nvSpPr>
          <p:spPr bwMode="auto">
            <a:xfrm>
              <a:off x="6003700" y="1258969"/>
              <a:ext cx="5383825" cy="5031298"/>
            </a:xfrm>
            <a:prstGeom prst="roundRect">
              <a:avLst>
                <a:gd name="adj" fmla="val 2893"/>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tx1"/>
                </a:solidFill>
                <a:latin typeface="Segoe UI"/>
                <a:cs typeface="Segoe UI" pitchFamily="34" charset="0"/>
              </a:endParaRPr>
            </a:p>
          </p:txBody>
        </p:sp>
        <p:sp>
          <p:nvSpPr>
            <p:cNvPr id="14" name="TextBox 13">
              <a:extLst>
                <a:ext uri="{FF2B5EF4-FFF2-40B4-BE49-F238E27FC236}">
                  <a16:creationId xmlns:a16="http://schemas.microsoft.com/office/drawing/2014/main" id="{9B48E348-A015-26B4-E4C1-E12D363FD0E8}"/>
                </a:ext>
              </a:extLst>
            </p:cNvPr>
            <p:cNvSpPr txBox="1"/>
            <p:nvPr/>
          </p:nvSpPr>
          <p:spPr>
            <a:xfrm>
              <a:off x="7091471" y="2744114"/>
              <a:ext cx="3291840" cy="664797"/>
            </a:xfrm>
            <a:prstGeom prst="rect">
              <a:avLst/>
            </a:prstGeom>
            <a:noFill/>
          </p:spPr>
          <p:txBody>
            <a:bodyPr wrap="square" lIns="0" tIns="0" rIns="0" bIns="0" rtlCol="0">
              <a:spAutoFit/>
            </a:bodyPr>
            <a:lstStyle/>
            <a:p>
              <a:pPr lvl="0" algn="ctr" defTabSz="932304" fontAlgn="base">
                <a:lnSpc>
                  <a:spcPct val="90000"/>
                </a:lnSpc>
                <a:spcBef>
                  <a:spcPct val="0"/>
                </a:spcBef>
                <a:spcAft>
                  <a:spcPct val="0"/>
                </a:spcAft>
                <a:defRPr/>
              </a:pPr>
              <a:r>
                <a:rPr lang="en-US" sz="2400">
                  <a:latin typeface="Segoe UI Semibold"/>
                </a:rPr>
                <a:t>Database rows</a:t>
              </a:r>
            </a:p>
            <a:p>
              <a:pPr lvl="0" algn="ctr" defTabSz="932304" fontAlgn="base">
                <a:lnSpc>
                  <a:spcPct val="90000"/>
                </a:lnSpc>
                <a:spcBef>
                  <a:spcPct val="0"/>
                </a:spcBef>
                <a:spcAft>
                  <a:spcPct val="0"/>
                </a:spcAft>
                <a:defRPr/>
              </a:pPr>
              <a:r>
                <a:rPr lang="en-US" sz="2400">
                  <a:latin typeface="Segoe UI Semibold"/>
                </a:rPr>
                <a:t>(Structured data)</a:t>
              </a:r>
            </a:p>
          </p:txBody>
        </p:sp>
        <p:pic>
          <p:nvPicPr>
            <p:cNvPr id="15" name="Graphic 14" descr="Table with solid fill">
              <a:extLst>
                <a:ext uri="{FF2B5EF4-FFF2-40B4-BE49-F238E27FC236}">
                  <a16:creationId xmlns:a16="http://schemas.microsoft.com/office/drawing/2014/main" id="{5AC88DC2-47B4-CC39-385B-C69D319AE8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80191" y="1665408"/>
              <a:ext cx="914400" cy="914400"/>
            </a:xfrm>
            <a:prstGeom prst="rect">
              <a:avLst/>
            </a:prstGeom>
          </p:spPr>
        </p:pic>
        <p:sp>
          <p:nvSpPr>
            <p:cNvPr id="16" name="TextBox 15">
              <a:extLst>
                <a:ext uri="{FF2B5EF4-FFF2-40B4-BE49-F238E27FC236}">
                  <a16:creationId xmlns:a16="http://schemas.microsoft.com/office/drawing/2014/main" id="{087B787F-0B02-8F1D-616B-4AEE6323A87C}"/>
                </a:ext>
              </a:extLst>
            </p:cNvPr>
            <p:cNvSpPr txBox="1"/>
            <p:nvPr/>
          </p:nvSpPr>
          <p:spPr>
            <a:xfrm>
              <a:off x="6307155" y="4209278"/>
              <a:ext cx="5383824" cy="1735347"/>
            </a:xfrm>
            <a:prstGeom prst="rect">
              <a:avLst/>
            </a:prstGeom>
            <a:noFill/>
          </p:spPr>
          <p:txBody>
            <a:bodyPr wrap="square" lIns="0" tIns="0" rIns="0" bIns="0" rtlCol="0">
              <a:spAutoFit/>
            </a:bodyPr>
            <a:lstStyle/>
            <a:p>
              <a:pPr lvl="0" defTabSz="932304" fontAlgn="base">
                <a:lnSpc>
                  <a:spcPct val="90000"/>
                </a:lnSpc>
                <a:spcBef>
                  <a:spcPct val="0"/>
                </a:spcBef>
                <a:spcAft>
                  <a:spcPct val="0"/>
                </a:spcAft>
                <a:defRPr/>
              </a:pPr>
              <a:r>
                <a:rPr lang="en-US" sz="1800"/>
                <a:t>You need a way to </a:t>
              </a:r>
              <a:r>
                <a:rPr lang="en-US" sz="1800" b="1"/>
                <a:t>vectorize</a:t>
              </a:r>
              <a:r>
                <a:rPr lang="en-US" sz="1800"/>
                <a:t> &amp; </a:t>
              </a:r>
              <a:r>
                <a:rPr lang="en-US" sz="1800" b="1"/>
                <a:t>search</a:t>
              </a:r>
              <a:r>
                <a:rPr lang="en-US" sz="1800"/>
                <a:t> target </a:t>
              </a:r>
              <a:r>
                <a:rPr lang="en-US"/>
                <a:t>columns.</a:t>
              </a:r>
            </a:p>
            <a:p>
              <a:pPr lvl="0" algn="ctr" defTabSz="932304" fontAlgn="base">
                <a:lnSpc>
                  <a:spcPct val="90000"/>
                </a:lnSpc>
                <a:spcBef>
                  <a:spcPct val="0"/>
                </a:spcBef>
                <a:spcAft>
                  <a:spcPct val="0"/>
                </a:spcAft>
                <a:defRPr/>
              </a:pPr>
              <a:endParaRPr lang="en-US" sz="1800"/>
            </a:p>
            <a:p>
              <a:pPr marL="285750" lvl="0" indent="-285750" defTabSz="932304" fontAlgn="base">
                <a:lnSpc>
                  <a:spcPct val="90000"/>
                </a:lnSpc>
                <a:spcBef>
                  <a:spcPct val="0"/>
                </a:spcBef>
                <a:spcAft>
                  <a:spcPct val="0"/>
                </a:spcAft>
                <a:buFont typeface="Arial" panose="020B0604020202020204" pitchFamily="34" charset="0"/>
                <a:buChar char="•"/>
                <a:defRPr/>
              </a:pPr>
              <a:r>
                <a:rPr lang="en-US" sz="1800" b="1" err="1"/>
                <a:t>PostgreSQL</a:t>
              </a:r>
              <a:r>
                <a:rPr lang="en-US" sz="1800" err="1"/>
                <a:t> + </a:t>
              </a:r>
              <a:r>
                <a:rPr lang="en-US" err="1"/>
                <a:t>p</a:t>
              </a:r>
              <a:r>
                <a:rPr lang="en-US" sz="1800" err="1"/>
                <a:t>gvector</a:t>
              </a:r>
            </a:p>
            <a:p>
              <a:pPr marL="285750" indent="-285750" defTabSz="932304" fontAlgn="base">
                <a:lnSpc>
                  <a:spcPct val="90000"/>
                </a:lnSpc>
                <a:spcBef>
                  <a:spcPct val="0"/>
                </a:spcBef>
                <a:spcAft>
                  <a:spcPct val="0"/>
                </a:spcAft>
                <a:buFont typeface="Arial" panose="020B0604020202020204" pitchFamily="34" charset="0"/>
                <a:buChar char="•"/>
                <a:defRPr/>
              </a:pPr>
              <a:r>
                <a:rPr lang="en-US" sz="1800" b="1" err="1"/>
                <a:t>Azure SQL </a:t>
              </a:r>
              <a:r>
                <a:rPr lang="en-US" sz="1800" err="1"/>
                <a:t>+ vector search (upcoming)</a:t>
              </a:r>
              <a:endParaRPr lang="en-US" sz="1800"/>
            </a:p>
            <a:p>
              <a:pPr marL="285750" lvl="0" indent="-285750" defTabSz="932304" fontAlgn="base">
                <a:lnSpc>
                  <a:spcPct val="90000"/>
                </a:lnSpc>
                <a:spcBef>
                  <a:spcPct val="0"/>
                </a:spcBef>
                <a:spcAft>
                  <a:spcPct val="0"/>
                </a:spcAft>
                <a:buFont typeface="Arial" panose="020B0604020202020204" pitchFamily="34" charset="0"/>
                <a:buChar char="•"/>
                <a:defRPr/>
              </a:pPr>
              <a:r>
                <a:rPr lang="en-US" b="1" err="1"/>
                <a:t>Cosmos MongoDB </a:t>
              </a:r>
              <a:r>
                <a:rPr lang="en-US" err="1"/>
                <a:t>+ vector</a:t>
              </a:r>
            </a:p>
            <a:p>
              <a:pPr lvl="0" algn="ctr" defTabSz="932304" fontAlgn="base">
                <a:lnSpc>
                  <a:spcPct val="90000"/>
                </a:lnSpc>
                <a:spcBef>
                  <a:spcPct val="0"/>
                </a:spcBef>
                <a:spcAft>
                  <a:spcPct val="0"/>
                </a:spcAft>
                <a:defRPr/>
              </a:pPr>
              <a:endParaRPr lang="en-US" sz="1800"/>
            </a:p>
          </p:txBody>
        </p:sp>
      </p:grpSp>
    </p:spTree>
    <p:extLst>
      <p:ext uri="{BB962C8B-B14F-4D97-AF65-F5344CB8AC3E}">
        <p14:creationId xmlns:p14="http://schemas.microsoft.com/office/powerpoint/2010/main" val="468487771"/>
      </p:ext>
    </p:extLst>
  </p:cSld>
  <p:clrMapOvr>
    <a:masterClrMapping/>
  </p:clrMapOvr>
  <p:transition>
    <p:fade/>
  </p:transition>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3F9397E-9E86-56A8-E6D2-6D32168C2E3B}"/>
              </a:ext>
            </a:extLst>
          </p:cNvPr>
          <p:cNvSpPr/>
          <p:nvPr/>
        </p:nvSpPr>
        <p:spPr bwMode="auto">
          <a:xfrm>
            <a:off x="0" y="4441463"/>
            <a:ext cx="12261273" cy="1959337"/>
          </a:xfrm>
          <a:prstGeom prst="rect">
            <a:avLst/>
          </a:prstGeom>
          <a:solidFill>
            <a:srgbClr val="F4364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4A27BEE4-562C-F4BD-76D7-A29CD901188B}"/>
              </a:ext>
            </a:extLst>
          </p:cNvPr>
          <p:cNvSpPr/>
          <p:nvPr/>
        </p:nvSpPr>
        <p:spPr bwMode="auto">
          <a:xfrm>
            <a:off x="0" y="2756662"/>
            <a:ext cx="12261273" cy="1684802"/>
          </a:xfrm>
          <a:prstGeom prst="rect">
            <a:avLst/>
          </a:prstGeom>
          <a:solidFill>
            <a:srgbClr val="07641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8" name="Rectangle 7">
            <a:extLst>
              <a:ext uri="{FF2B5EF4-FFF2-40B4-BE49-F238E27FC236}">
                <a16:creationId xmlns:a16="http://schemas.microsoft.com/office/drawing/2014/main" id="{1CED2D89-2E36-827F-F9DD-8C12283DEB88}"/>
              </a:ext>
            </a:extLst>
          </p:cNvPr>
          <p:cNvSpPr/>
          <p:nvPr/>
        </p:nvSpPr>
        <p:spPr bwMode="auto">
          <a:xfrm>
            <a:off x="0" y="1255222"/>
            <a:ext cx="12192000" cy="1538883"/>
          </a:xfrm>
          <a:prstGeom prst="rect">
            <a:avLst/>
          </a:prstGeom>
          <a:solidFill>
            <a:srgbClr val="FF5C3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E7788DD-653E-C4C8-12EA-D7EB0F6BF824}"/>
              </a:ext>
            </a:extLst>
          </p:cNvPr>
          <p:cNvSpPr>
            <a:spLocks noGrp="1"/>
          </p:cNvSpPr>
          <p:nvPr>
            <p:ph type="title"/>
          </p:nvPr>
        </p:nvSpPr>
        <p:spPr/>
        <p:txBody>
          <a:bodyPr/>
          <a:lstStyle/>
          <a:p>
            <a:r>
              <a:rPr lang="en-US"/>
              <a:t>RAGHack streams in more languages!</a:t>
            </a:r>
          </a:p>
        </p:txBody>
      </p:sp>
      <p:sp>
        <p:nvSpPr>
          <p:cNvPr id="3" name="Content Placeholder 2">
            <a:extLst>
              <a:ext uri="{FF2B5EF4-FFF2-40B4-BE49-F238E27FC236}">
                <a16:creationId xmlns:a16="http://schemas.microsoft.com/office/drawing/2014/main" id="{C2FBCE78-DE41-D33D-A655-B194767BB94D}"/>
              </a:ext>
            </a:extLst>
          </p:cNvPr>
          <p:cNvSpPr>
            <a:spLocks noGrp="1"/>
          </p:cNvSpPr>
          <p:nvPr>
            <p:ph sz="quarter" idx="10"/>
          </p:nvPr>
        </p:nvSpPr>
        <p:spPr>
          <a:xfrm>
            <a:off x="584200" y="1435100"/>
            <a:ext cx="4805233" cy="4550064"/>
          </a:xfrm>
        </p:spPr>
        <p:txBody>
          <a:bodyPr/>
          <a:lstStyle/>
          <a:p>
            <a:pPr marL="0" indent="0" algn="just">
              <a:buNone/>
            </a:pPr>
            <a:r>
              <a:rPr lang="en-US">
                <a:solidFill>
                  <a:srgbClr val="FFFFFF"/>
                </a:solidFill>
              </a:rPr>
              <a:t>Spanish: </a:t>
            </a:r>
          </a:p>
          <a:p>
            <a:pPr marL="0" indent="0" algn="just">
              <a:buNone/>
            </a:pPr>
            <a:r>
              <a:rPr lang="en-US">
                <a:solidFill>
                  <a:srgbClr val="FFFFFF"/>
                </a:solidFill>
                <a:hlinkClick r:id="rId2">
                  <a:extLst>
                    <a:ext uri="{A12FA001-AC4F-418D-AE19-62706E023703}">
                      <ahyp:hlinkClr xmlns:ahyp="http://schemas.microsoft.com/office/drawing/2018/hyperlinkcolor" val="tx"/>
                    </a:ext>
                  </a:extLst>
                </a:hlinkClick>
              </a:rPr>
              <a:t>aka.ms/RagHack2024Espanol</a:t>
            </a:r>
            <a:endParaRPr lang="en-US">
              <a:solidFill>
                <a:srgbClr val="FFFFFF"/>
              </a:solidFill>
            </a:endParaRPr>
          </a:p>
          <a:p>
            <a:pPr marL="0" indent="0">
              <a:buNone/>
            </a:pPr>
            <a:endParaRPr lang="en-US">
              <a:solidFill>
                <a:srgbClr val="FFFFFF"/>
              </a:solidFill>
            </a:endParaRPr>
          </a:p>
          <a:p>
            <a:pPr marL="0" indent="0">
              <a:buNone/>
            </a:pPr>
            <a:r>
              <a:rPr lang="en-US">
                <a:solidFill>
                  <a:srgbClr val="FFFFFF"/>
                </a:solidFill>
              </a:rPr>
              <a:t>Portuguese:</a:t>
            </a:r>
          </a:p>
          <a:p>
            <a:pPr marL="0" indent="0">
              <a:buNone/>
            </a:pPr>
            <a:r>
              <a:rPr lang="en-US">
                <a:solidFill>
                  <a:srgbClr val="FFFFFF"/>
                </a:solidFill>
                <a:hlinkClick r:id="rId3">
                  <a:extLst>
                    <a:ext uri="{A12FA001-AC4F-418D-AE19-62706E023703}">
                      <ahyp:hlinkClr xmlns:ahyp="http://schemas.microsoft.com/office/drawing/2018/hyperlinkcolor" val="tx"/>
                    </a:ext>
                  </a:extLst>
                </a:hlinkClick>
              </a:rPr>
              <a:t>aka.ms/S-1374</a:t>
            </a:r>
            <a:endParaRPr lang="en-US">
              <a:solidFill>
                <a:srgbClr val="FFFFFF"/>
              </a:solidFill>
            </a:endParaRPr>
          </a:p>
          <a:p>
            <a:pPr marL="0" indent="0">
              <a:buNone/>
            </a:pPr>
            <a:endParaRPr lang="en-US">
              <a:solidFill>
                <a:srgbClr val="FFFFFF"/>
              </a:solidFill>
            </a:endParaRPr>
          </a:p>
          <a:p>
            <a:pPr marL="0" indent="0">
              <a:buNone/>
            </a:pPr>
            <a:endParaRPr lang="en-US">
              <a:solidFill>
                <a:srgbClr val="FFFFFF"/>
              </a:solidFill>
            </a:endParaRPr>
          </a:p>
          <a:p>
            <a:pPr marL="0" indent="0">
              <a:buNone/>
            </a:pPr>
            <a:r>
              <a:rPr lang="en-US">
                <a:solidFill>
                  <a:srgbClr val="FFFFFF"/>
                </a:solidFill>
              </a:rPr>
              <a:t>Chinese: </a:t>
            </a:r>
          </a:p>
          <a:p>
            <a:pPr marL="0" indent="0">
              <a:buNone/>
            </a:pPr>
            <a:r>
              <a:rPr lang="en-US">
                <a:solidFill>
                  <a:srgbClr val="FFFFFF"/>
                </a:solidFill>
                <a:hlinkClick r:id="rId2">
                  <a:extLst>
                    <a:ext uri="{A12FA001-AC4F-418D-AE19-62706E023703}">
                      <ahyp:hlinkClr xmlns:ahyp="http://schemas.microsoft.com/office/drawing/2018/hyperlinkcolor" val="tx"/>
                    </a:ext>
                  </a:extLst>
                </a:hlinkClick>
              </a:rPr>
              <a:t>aka.ms/S-1380</a:t>
            </a:r>
            <a:endParaRPr lang="en-US">
              <a:solidFill>
                <a:srgbClr val="FFFFFF"/>
              </a:solidFill>
            </a:endParaRPr>
          </a:p>
        </p:txBody>
      </p:sp>
      <p:sp>
        <p:nvSpPr>
          <p:cNvPr id="4" name="TextBox 3">
            <a:extLst>
              <a:ext uri="{FF2B5EF4-FFF2-40B4-BE49-F238E27FC236}">
                <a16:creationId xmlns:a16="http://schemas.microsoft.com/office/drawing/2014/main" id="{380E8C7B-C66D-D798-2E97-EDBE29E094F3}"/>
              </a:ext>
            </a:extLst>
          </p:cNvPr>
          <p:cNvSpPr txBox="1"/>
          <p:nvPr/>
        </p:nvSpPr>
        <p:spPr>
          <a:xfrm>
            <a:off x="5756366" y="1580591"/>
            <a:ext cx="6341653" cy="923330"/>
          </a:xfrm>
          <a:prstGeom prst="rect">
            <a:avLst/>
          </a:prstGeom>
          <a:noFill/>
        </p:spPr>
        <p:txBody>
          <a:bodyPr wrap="square" lIns="0" tIns="0" rIns="0" bIns="0" rtlCol="0">
            <a:spAutoFit/>
          </a:bodyPr>
          <a:lstStyle/>
          <a:p>
            <a:r>
              <a:rPr lang="en-US" sz="2000" i="0" u="none" strike="noStrike">
                <a:solidFill>
                  <a:srgbClr val="FFFFFF"/>
                </a:solidFill>
                <a:effectLst/>
                <a:hlinkClick r:id="rId4">
                  <a:extLst>
                    <a:ext uri="{A12FA001-AC4F-418D-AE19-62706E023703}">
                      <ahyp:hlinkClr xmlns:ahyp="http://schemas.microsoft.com/office/drawing/2018/hyperlinkcolor" val="tx"/>
                    </a:ext>
                  </a:extLst>
                </a:hlinkClick>
              </a:rPr>
              <a:t>RAG: Generación Aumentada de Recuperación</a:t>
            </a:r>
          </a:p>
          <a:p>
            <a:r>
              <a:rPr lang="en-US" sz="2000" i="0" u="none" strike="noStrike">
                <a:solidFill>
                  <a:srgbClr val="FFFFFF"/>
                </a:solidFill>
                <a:effectLst/>
                <a:hlinkClick r:id="rId5">
                  <a:extLst>
                    <a:ext uri="{A12FA001-AC4F-418D-AE19-62706E023703}">
                      <ahyp:hlinkClr xmlns:ahyp="http://schemas.microsoft.com/office/drawing/2018/hyperlinkcolor" val="tx"/>
                    </a:ext>
                  </a:extLst>
                </a:hlinkClick>
              </a:rPr>
              <a:t>Prácticas recomendadas de Azure AI Search</a:t>
            </a:r>
          </a:p>
          <a:p>
            <a:r>
              <a:rPr lang="en-US" sz="2000" i="0" u="none" strike="noStrike">
                <a:solidFill>
                  <a:srgbClr val="FFFFFF"/>
                </a:solidFill>
                <a:effectLst/>
                <a:hlinkClick r:id="rId6">
                  <a:extLst>
                    <a:ext uri="{A12FA001-AC4F-418D-AE19-62706E023703}">
                      <ahyp:hlinkClr xmlns:ahyp="http://schemas.microsoft.com/office/drawing/2018/hyperlinkcolor" val="tx"/>
                    </a:ext>
                  </a:extLst>
                </a:hlinkClick>
              </a:rPr>
              <a:t>AI Multi-Agentes: Patrones, Problemas y Soluciones</a:t>
            </a:r>
            <a:endParaRPr lang="en-US" sz="2000" dirty="0" err="1">
              <a:solidFill>
                <a:srgbClr val="FFFFFF"/>
              </a:solidFill>
            </a:endParaRPr>
          </a:p>
        </p:txBody>
      </p:sp>
      <p:sp>
        <p:nvSpPr>
          <p:cNvPr id="5" name="TextBox 4">
            <a:extLst>
              <a:ext uri="{FF2B5EF4-FFF2-40B4-BE49-F238E27FC236}">
                <a16:creationId xmlns:a16="http://schemas.microsoft.com/office/drawing/2014/main" id="{5E98E38D-A38E-03E0-D8A8-7D7A3AF8ADAF}"/>
              </a:ext>
            </a:extLst>
          </p:cNvPr>
          <p:cNvSpPr txBox="1"/>
          <p:nvPr/>
        </p:nvSpPr>
        <p:spPr>
          <a:xfrm>
            <a:off x="5756366" y="2998605"/>
            <a:ext cx="6197961" cy="1231106"/>
          </a:xfrm>
          <a:prstGeom prst="rect">
            <a:avLst/>
          </a:prstGeom>
          <a:noFill/>
        </p:spPr>
        <p:txBody>
          <a:bodyPr wrap="square" lIns="0" tIns="0" rIns="0" bIns="0" rtlCol="0">
            <a:spAutoFit/>
          </a:bodyPr>
          <a:lstStyle/>
          <a:p>
            <a:pPr algn="l"/>
            <a:r>
              <a:rPr lang="en-US" sz="2000" i="0" u="none" strike="noStrike">
                <a:solidFill>
                  <a:srgbClr val="FFFFFF"/>
                </a:solidFill>
                <a:effectLst/>
                <a:latin typeface="Segoe UI" panose="020B0502040204020203" pitchFamily="34" charset="0"/>
                <a:hlinkClick r:id="rId7">
                  <a:extLst>
                    <a:ext uri="{A12FA001-AC4F-418D-AE19-62706E023703}">
                      <ahyp:hlinkClr xmlns:ahyp="http://schemas.microsoft.com/office/drawing/2018/hyperlinkcolor" val="tx"/>
                    </a:ext>
                  </a:extLst>
                </a:hlinkClick>
              </a:rPr>
              <a:t>RAG (Geração Aumentada de Busca) no Azure</a:t>
            </a:r>
          </a:p>
          <a:p>
            <a:r>
              <a:rPr lang="en-US" sz="2000" i="0" u="none" strike="noStrike">
                <a:solidFill>
                  <a:srgbClr val="FFFFFF"/>
                </a:solidFill>
                <a:effectLst/>
                <a:latin typeface="Segoe UI" panose="020B0502040204020203" pitchFamily="34" charset="0"/>
                <a:hlinkClick r:id="rId8">
                  <a:extLst>
                    <a:ext uri="{A12FA001-AC4F-418D-AE19-62706E023703}">
                      <ahyp:hlinkClr xmlns:ahyp="http://schemas.microsoft.com/office/drawing/2018/hyperlinkcolor" val="tx"/>
                    </a:ext>
                  </a:extLst>
                </a:hlinkClick>
              </a:rPr>
              <a:t>Construindo RAG com Azure AI Studio e Python</a:t>
            </a:r>
          </a:p>
          <a:p>
            <a:r>
              <a:rPr lang="en-US" sz="2000" i="0" u="none" strike="noStrike">
                <a:solidFill>
                  <a:srgbClr val="FFFFFF"/>
                </a:solidFill>
                <a:effectLst/>
                <a:latin typeface="Segoe UI" panose="020B0502040204020203" pitchFamily="34" charset="0"/>
                <a:hlinkClick r:id="rId9">
                  <a:extLst>
                    <a:ext uri="{A12FA001-AC4F-418D-AE19-62706E023703}">
                      <ahyp:hlinkClr xmlns:ahyp="http://schemas.microsoft.com/office/drawing/2018/hyperlinkcolor" val="tx"/>
                    </a:ext>
                  </a:extLst>
                </a:hlinkClick>
              </a:rPr>
              <a:t>Implantando RAG com .NET e Azure Developer CLI</a:t>
            </a:r>
          </a:p>
          <a:p>
            <a:endParaRPr lang="en-US" sz="2000" i="0" u="none" strike="noStrike">
              <a:solidFill>
                <a:srgbClr val="FFFFFF"/>
              </a:solidFill>
              <a:effectLst/>
              <a:latin typeface="Segoe UI" panose="020B0502040204020203" pitchFamily="34" charset="0"/>
              <a:hlinkClick r:id="rId8">
                <a:extLst>
                  <a:ext uri="{A12FA001-AC4F-418D-AE19-62706E023703}">
                    <ahyp:hlinkClr xmlns:ahyp="http://schemas.microsoft.com/office/drawing/2018/hyperlinkcolor" val="tx"/>
                  </a:ext>
                </a:extLst>
              </a:hlinkClick>
            </a:endParaRPr>
          </a:p>
        </p:txBody>
      </p:sp>
      <p:sp>
        <p:nvSpPr>
          <p:cNvPr id="7" name="TextBox 6">
            <a:extLst>
              <a:ext uri="{FF2B5EF4-FFF2-40B4-BE49-F238E27FC236}">
                <a16:creationId xmlns:a16="http://schemas.microsoft.com/office/drawing/2014/main" id="{C63AB8E9-C139-B1AD-A27B-DA69C5A206E0}"/>
              </a:ext>
            </a:extLst>
          </p:cNvPr>
          <p:cNvSpPr txBox="1"/>
          <p:nvPr/>
        </p:nvSpPr>
        <p:spPr>
          <a:xfrm>
            <a:off x="5756366" y="4674433"/>
            <a:ext cx="6197961" cy="1538883"/>
          </a:xfrm>
          <a:prstGeom prst="rect">
            <a:avLst/>
          </a:prstGeom>
          <a:noFill/>
        </p:spPr>
        <p:txBody>
          <a:bodyPr wrap="square" lIns="0" tIns="0" rIns="0" bIns="0" rtlCol="0">
            <a:spAutoFit/>
          </a:bodyPr>
          <a:lstStyle/>
          <a:p>
            <a:pPr algn="l"/>
            <a:r>
              <a:rPr lang="en-US" sz="2000" b="0" i="0" u="sng">
                <a:solidFill>
                  <a:srgbClr val="FFFFFF"/>
                </a:solidFill>
                <a:effectLst/>
                <a:hlinkClick r:id="rId10">
                  <a:extLst>
                    <a:ext uri="{A12FA001-AC4F-418D-AE19-62706E023703}">
                      <ahyp:hlinkClr xmlns:ahyp="http://schemas.microsoft.com/office/drawing/2018/hyperlinkcolor" val="tx"/>
                    </a:ext>
                  </a:extLst>
                </a:hlinkClick>
              </a:rPr>
              <a:t>Global RAG Hack Together</a:t>
            </a:r>
            <a:endParaRPr lang="en-US" sz="2000" b="0" i="0" u="sng">
              <a:solidFill>
                <a:srgbClr val="FFFFFF"/>
              </a:solidFill>
              <a:effectLst/>
            </a:endParaRPr>
          </a:p>
          <a:p>
            <a:pPr algn="l"/>
            <a:r>
              <a:rPr lang="en-US" sz="2000" i="0" u="sng">
                <a:solidFill>
                  <a:srgbClr val="FFFFFF"/>
                </a:solidFill>
                <a:effectLst/>
                <a:hlinkClick r:id="rId11">
                  <a:extLst>
                    <a:ext uri="{A12FA001-AC4F-418D-AE19-62706E023703}">
                      <ahyp:hlinkClr xmlns:ahyp="http://schemas.microsoft.com/office/drawing/2018/hyperlinkcolor" val="tx"/>
                    </a:ext>
                  </a:extLst>
                </a:hlinkClick>
              </a:rPr>
              <a:t>Create RAG apps with Azure AI SDK</a:t>
            </a:r>
            <a:endParaRPr lang="en-US" sz="2000" i="0" u="sng">
              <a:solidFill>
                <a:srgbClr val="FFFFFF"/>
              </a:solidFill>
              <a:effectLst/>
            </a:endParaRPr>
          </a:p>
          <a:p>
            <a:pPr algn="l"/>
            <a:r>
              <a:rPr lang="en-US" sz="2000" i="0" u="sng">
                <a:solidFill>
                  <a:srgbClr val="FFFFFF"/>
                </a:solidFill>
                <a:effectLst/>
                <a:hlinkClick r:id="rId12">
                  <a:extLst>
                    <a:ext uri="{A12FA001-AC4F-418D-AE19-62706E023703}">
                      <ahyp:hlinkClr xmlns:ahyp="http://schemas.microsoft.com/office/drawing/2018/hyperlinkcolor" val="tx"/>
                    </a:ext>
                  </a:extLst>
                </a:hlinkClick>
              </a:rPr>
              <a:t>Create RAG applications with AI Toolkit VSCode Extension</a:t>
            </a:r>
            <a:endParaRPr lang="en-US" sz="2000" i="0" u="sng">
              <a:solidFill>
                <a:srgbClr val="FFFFFF"/>
              </a:solidFill>
              <a:effectLst/>
            </a:endParaRPr>
          </a:p>
          <a:p>
            <a:pPr algn="l"/>
            <a:r>
              <a:rPr lang="en-US" sz="2000" i="0" u="sng">
                <a:solidFill>
                  <a:srgbClr val="FFFFFF"/>
                </a:solidFill>
                <a:effectLst/>
                <a:hlinkClick r:id="rId13">
                  <a:extLst>
                    <a:ext uri="{A12FA001-AC4F-418D-AE19-62706E023703}">
                      <ahyp:hlinkClr xmlns:ahyp="http://schemas.microsoft.com/office/drawing/2018/hyperlinkcolor" val="tx"/>
                    </a:ext>
                  </a:extLst>
                </a:hlinkClick>
              </a:rPr>
              <a:t>Intro to GraphRAG</a:t>
            </a:r>
            <a:endParaRPr lang="en-US" sz="2000" i="0" u="none" strike="noStrike">
              <a:solidFill>
                <a:srgbClr val="FFFFFF"/>
              </a:solidFill>
              <a:effectLst/>
              <a:hlinkClick r:id="rId7">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138754524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E96DC-B2A1-51C6-EDAC-3DE7270282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2418F7-9525-2DD6-A713-B8DE027CCFD2}"/>
              </a:ext>
            </a:extLst>
          </p:cNvPr>
          <p:cNvSpPr>
            <a:spLocks noGrp="1"/>
          </p:cNvSpPr>
          <p:nvPr>
            <p:ph type="title"/>
          </p:nvPr>
        </p:nvSpPr>
        <p:spPr>
          <a:xfrm>
            <a:off x="584200" y="2302670"/>
            <a:ext cx="9144000" cy="1231106"/>
          </a:xfrm>
        </p:spPr>
        <p:txBody>
          <a:bodyPr/>
          <a:lstStyle/>
          <a:p>
            <a:r>
              <a:rPr lang="en-US">
                <a:latin typeface="Segoe Sans Display Semibold"/>
                <a:cs typeface="Segoe Sans Display Semibold"/>
              </a:rPr>
              <a:t>Advanced RAG example: </a:t>
            </a:r>
            <a:br>
              <a:rPr lang="en-US">
                <a:latin typeface="Segoe Sans Display Semibold"/>
                <a:cs typeface="Segoe Sans Display Semibold"/>
              </a:rPr>
            </a:br>
            <a:r>
              <a:rPr lang="en-US">
                <a:latin typeface="Segoe Sans Display Semibold"/>
                <a:cs typeface="Segoe Sans Display Semibold"/>
              </a:rPr>
              <a:t>GitHub Copilot for Azure</a:t>
            </a:r>
          </a:p>
        </p:txBody>
      </p:sp>
      <p:sp>
        <p:nvSpPr>
          <p:cNvPr id="4" name="Title 1">
            <a:extLst>
              <a:ext uri="{FF2B5EF4-FFF2-40B4-BE49-F238E27FC236}">
                <a16:creationId xmlns:a16="http://schemas.microsoft.com/office/drawing/2014/main" id="{CCF41D62-CE48-C3BE-481F-FD1ECB5079CC}"/>
              </a:ext>
            </a:extLst>
          </p:cNvPr>
          <p:cNvSpPr txBox="1">
            <a:spLocks/>
          </p:cNvSpPr>
          <p:nvPr/>
        </p:nvSpPr>
        <p:spPr>
          <a:xfrm>
            <a:off x="582386" y="3908433"/>
            <a:ext cx="9144000" cy="430887"/>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4000" b="0" kern="1200" cap="none" spc="-50" baseline="0">
                <a:ln w="3175">
                  <a:noFill/>
                </a:ln>
                <a:solidFill>
                  <a:schemeClr val="tx1"/>
                </a:solidFill>
                <a:effectLst/>
                <a:latin typeface="Segoe Sans Display Semibold" pitchFamily="2" charset="0"/>
                <a:ea typeface="+mn-ea"/>
                <a:cs typeface="Segoe Sans Display Semibold" pitchFamily="2" charset="0"/>
              </a:defRPr>
            </a:lvl1pPr>
          </a:lstStyle>
          <a:p>
            <a:r>
              <a:rPr lang="en-US" sz="2800">
                <a:latin typeface="Segoe Sans Display Semibold"/>
                <a:cs typeface="Segoe Sans Display Semibold"/>
              </a:rPr>
              <a:t>Private Preview</a:t>
            </a:r>
            <a:endParaRPr lang="en-US" sz="2800"/>
          </a:p>
        </p:txBody>
      </p:sp>
    </p:spTree>
    <p:extLst>
      <p:ext uri="{BB962C8B-B14F-4D97-AF65-F5344CB8AC3E}">
        <p14:creationId xmlns:p14="http://schemas.microsoft.com/office/powerpoint/2010/main" val="583812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92DE3-9975-7A65-229B-8E968A3C7CE8}"/>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FBCA0D5E-8EE0-AA93-41BD-9E744B8D118C}"/>
              </a:ext>
            </a:extLst>
          </p:cNvPr>
          <p:cNvSpPr>
            <a:spLocks noGrp="1"/>
          </p:cNvSpPr>
          <p:nvPr>
            <p:ph type="title"/>
          </p:nvPr>
        </p:nvSpPr>
        <p:spPr/>
        <p:txBody>
          <a:bodyPr/>
          <a:lstStyle/>
          <a:p>
            <a:r>
              <a:rPr lang="en-US">
                <a:effectLst>
                  <a:glow rad="63500">
                    <a:schemeClr val="bg1">
                      <a:alpha val="40000"/>
                    </a:schemeClr>
                  </a:glow>
                </a:effectLst>
                <a:latin typeface="Segoe UI Semibold" panose="020B0702040204020203" pitchFamily="34" charset="0"/>
                <a:cs typeface="Segoe UI Semibold" panose="020B0702040204020203" pitchFamily="34" charset="0"/>
              </a:rPr>
              <a:t>GitHub Copilot for Azure (@azure)</a:t>
            </a:r>
          </a:p>
        </p:txBody>
      </p:sp>
      <p:pic>
        <p:nvPicPr>
          <p:cNvPr id="8" name="Content Placeholder 7" descr="A screenshot of a computer&#10;&#10;Description automatically generated">
            <a:extLst>
              <a:ext uri="{FF2B5EF4-FFF2-40B4-BE49-F238E27FC236}">
                <a16:creationId xmlns:a16="http://schemas.microsoft.com/office/drawing/2014/main" id="{D0E851F8-217C-6D27-E3FF-81FDAB2CC276}"/>
              </a:ext>
            </a:extLst>
          </p:cNvPr>
          <p:cNvPicPr>
            <a:picLocks noGrp="1" noChangeAspect="1"/>
          </p:cNvPicPr>
          <p:nvPr>
            <p:ph sz="quarter" idx="13"/>
          </p:nvPr>
        </p:nvPicPr>
        <p:blipFill>
          <a:blip r:embed="rId3"/>
          <a:stretch>
            <a:fillRect/>
          </a:stretch>
        </p:blipFill>
        <p:spPr>
          <a:xfrm>
            <a:off x="7091878" y="1176067"/>
            <a:ext cx="4216368" cy="5121991"/>
          </a:xfrm>
          <a:ln>
            <a:solidFill>
              <a:schemeClr val="tx1"/>
            </a:solidFill>
          </a:ln>
        </p:spPr>
      </p:pic>
      <p:sp>
        <p:nvSpPr>
          <p:cNvPr id="6" name="TextBox 5">
            <a:extLst>
              <a:ext uri="{FF2B5EF4-FFF2-40B4-BE49-F238E27FC236}">
                <a16:creationId xmlns:a16="http://schemas.microsoft.com/office/drawing/2014/main" id="{219054A4-59B3-4B9D-89B0-63727ECF61C5}"/>
              </a:ext>
            </a:extLst>
          </p:cNvPr>
          <p:cNvSpPr txBox="1"/>
          <p:nvPr/>
        </p:nvSpPr>
        <p:spPr>
          <a:xfrm>
            <a:off x="883754" y="5785229"/>
            <a:ext cx="5226448" cy="369332"/>
          </a:xfrm>
          <a:prstGeom prst="rect">
            <a:avLst/>
          </a:prstGeom>
          <a:noFill/>
        </p:spPr>
        <p:txBody>
          <a:bodyPr wrap="square" lIns="0" tIns="0" rIns="0" bIns="0" rtlCol="0" anchor="t">
            <a:spAutoFit/>
          </a:bodyPr>
          <a:lstStyle/>
          <a:p>
            <a:r>
              <a:rPr lang="en-US" sz="2400">
                <a:solidFill>
                  <a:srgbClr val="FFFFFF"/>
                </a:solidFill>
                <a:hlinkClick r:id="rId4">
                  <a:extLst>
                    <a:ext uri="{A12FA001-AC4F-418D-AE19-62706E023703}">
                      <ahyp:hlinkClr xmlns:ahyp="http://schemas.microsoft.com/office/drawing/2018/hyperlinkcolor" val="tx"/>
                    </a:ext>
                  </a:extLst>
                </a:hlinkClick>
              </a:rPr>
              <a:t>https://aka.ms/GitHubCopilotForAzure</a:t>
            </a:r>
            <a:r>
              <a:rPr lang="en-US" sz="2400">
                <a:solidFill>
                  <a:srgbClr val="FFFFFF"/>
                </a:solidFill>
              </a:rPr>
              <a:t> </a:t>
            </a:r>
          </a:p>
        </p:txBody>
      </p:sp>
      <p:sp>
        <p:nvSpPr>
          <p:cNvPr id="7" name="Content Placeholder 6">
            <a:extLst>
              <a:ext uri="{FF2B5EF4-FFF2-40B4-BE49-F238E27FC236}">
                <a16:creationId xmlns:a16="http://schemas.microsoft.com/office/drawing/2014/main" id="{F39FF6D1-EA12-98AE-B9B6-2F85183B0EC9}"/>
              </a:ext>
            </a:extLst>
          </p:cNvPr>
          <p:cNvSpPr>
            <a:spLocks noGrp="1"/>
          </p:cNvSpPr>
          <p:nvPr>
            <p:ph sz="quarter" idx="12"/>
          </p:nvPr>
        </p:nvSpPr>
        <p:spPr>
          <a:xfrm>
            <a:off x="584200" y="1435100"/>
            <a:ext cx="5511120" cy="3170099"/>
          </a:xfrm>
        </p:spPr>
        <p:txBody>
          <a:bodyPr vert="horz" wrap="square" lIns="0" tIns="0" rIns="0" bIns="0" rtlCol="0" anchor="t">
            <a:spAutoFit/>
          </a:bodyPr>
          <a:lstStyle/>
          <a:p>
            <a:pPr marL="342900" indent="-342900">
              <a:spcBef>
                <a:spcPts val="0"/>
              </a:spcBef>
              <a:buFont typeface="Arial,Sans-Serif" panose="05000000000000000000" pitchFamily="2" charset="2"/>
              <a:buChar char="•"/>
            </a:pPr>
            <a:r>
              <a:rPr lang="en-US" sz="3000">
                <a:cs typeface="Segoe UI"/>
              </a:rPr>
              <a:t>Helps developers in VS Code</a:t>
            </a:r>
            <a:endParaRPr lang="en-US" sz="3000"/>
          </a:p>
          <a:p>
            <a:pPr lvl="1">
              <a:spcBef>
                <a:spcPts val="0"/>
              </a:spcBef>
            </a:pPr>
            <a:r>
              <a:rPr lang="en-US" sz="2200"/>
              <a:t>learn about Azure services and how to use, deploy and manage them</a:t>
            </a:r>
            <a:endParaRPr lang="en-US" sz="2200">
              <a:cs typeface="Segoe UI"/>
            </a:endParaRPr>
          </a:p>
          <a:p>
            <a:pPr lvl="1">
              <a:spcBef>
                <a:spcPts val="0"/>
              </a:spcBef>
            </a:pPr>
            <a:r>
              <a:rPr lang="en-US" sz="2200"/>
              <a:t>find and deploy application templates quickly and easily to Azure</a:t>
            </a:r>
            <a:endParaRPr lang="en-US" sz="2200">
              <a:cs typeface="Segoe UI"/>
            </a:endParaRPr>
          </a:p>
          <a:p>
            <a:pPr lvl="1">
              <a:spcBef>
                <a:spcPts val="0"/>
              </a:spcBef>
            </a:pPr>
            <a:r>
              <a:rPr lang="en-US" sz="2200"/>
              <a:t>diagnose and troubleshoot application issues</a:t>
            </a:r>
            <a:endParaRPr lang="en-US" sz="2200">
              <a:cs typeface="Segoe UI"/>
            </a:endParaRPr>
          </a:p>
          <a:p>
            <a:pPr lvl="1">
              <a:spcBef>
                <a:spcPts val="0"/>
              </a:spcBef>
            </a:pPr>
            <a:r>
              <a:rPr lang="en-US" sz="2200"/>
              <a:t>work independently, minimizing reliance on senior team members and devops</a:t>
            </a:r>
            <a:endParaRPr lang="en-US" sz="2200">
              <a:cs typeface="Segoe UI"/>
            </a:endParaRPr>
          </a:p>
        </p:txBody>
      </p:sp>
    </p:spTree>
    <p:extLst>
      <p:ext uri="{BB962C8B-B14F-4D97-AF65-F5344CB8AC3E}">
        <p14:creationId xmlns:p14="http://schemas.microsoft.com/office/powerpoint/2010/main" val="21827516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D55F6-6A8D-6E9B-9F1A-A27CE7FDA5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E349E9-A04B-550C-00E4-C7353F537CBE}"/>
              </a:ext>
            </a:extLst>
          </p:cNvPr>
          <p:cNvSpPr>
            <a:spLocks noGrp="1"/>
          </p:cNvSpPr>
          <p:nvPr>
            <p:ph type="title"/>
          </p:nvPr>
        </p:nvSpPr>
        <p:spPr/>
        <p:txBody>
          <a:bodyPr/>
          <a:lstStyle/>
          <a:p>
            <a:r>
              <a:rPr lang="en-US">
                <a:effectLst>
                  <a:glow rad="63500">
                    <a:schemeClr val="bg1">
                      <a:alpha val="40000"/>
                    </a:schemeClr>
                  </a:glow>
                </a:effectLst>
                <a:latin typeface="Segoe UI Semibold"/>
                <a:cs typeface="Segoe UI Semibold"/>
              </a:rPr>
              <a:t>Architecture</a:t>
            </a:r>
            <a:endParaRPr lang="en-US"/>
          </a:p>
        </p:txBody>
      </p:sp>
      <p:sp>
        <p:nvSpPr>
          <p:cNvPr id="3" name="Text Placeholder 5">
            <a:extLst>
              <a:ext uri="{FF2B5EF4-FFF2-40B4-BE49-F238E27FC236}">
                <a16:creationId xmlns:a16="http://schemas.microsoft.com/office/drawing/2014/main" id="{E6BDF7CD-F42A-F314-5B09-05177B4B28D1}"/>
              </a:ext>
            </a:extLst>
          </p:cNvPr>
          <p:cNvSpPr txBox="1">
            <a:spLocks/>
          </p:cNvSpPr>
          <p:nvPr/>
        </p:nvSpPr>
        <p:spPr>
          <a:xfrm>
            <a:off x="5103794" y="3858314"/>
            <a:ext cx="1707971" cy="1007984"/>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latin typeface="+mj-lt"/>
                <a:cs typeface="Segoe UI Semilight"/>
              </a:rPr>
              <a:t>Template Recommender Service</a:t>
            </a:r>
            <a:endParaRPr lang="en-US" sz="6600"/>
          </a:p>
        </p:txBody>
      </p:sp>
      <p:sp>
        <p:nvSpPr>
          <p:cNvPr id="17" name="Arrow: Right 8">
            <a:extLst>
              <a:ext uri="{FF2B5EF4-FFF2-40B4-BE49-F238E27FC236}">
                <a16:creationId xmlns:a16="http://schemas.microsoft.com/office/drawing/2014/main" id="{FD900FD7-18B7-1815-636F-FE0A16199181}"/>
              </a:ext>
            </a:extLst>
          </p:cNvPr>
          <p:cNvSpPr/>
          <p:nvPr/>
        </p:nvSpPr>
        <p:spPr bwMode="auto">
          <a:xfrm>
            <a:off x="3056878" y="4031498"/>
            <a:ext cx="926799" cy="314457"/>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 Placeholder 5">
            <a:extLst>
              <a:ext uri="{FF2B5EF4-FFF2-40B4-BE49-F238E27FC236}">
                <a16:creationId xmlns:a16="http://schemas.microsoft.com/office/drawing/2014/main" id="{08CE003A-3473-7970-FBE7-125A4ED39352}"/>
              </a:ext>
            </a:extLst>
          </p:cNvPr>
          <p:cNvSpPr txBox="1">
            <a:spLocks/>
          </p:cNvSpPr>
          <p:nvPr/>
        </p:nvSpPr>
        <p:spPr>
          <a:xfrm>
            <a:off x="7237048" y="5121123"/>
            <a:ext cx="1852479" cy="1020441"/>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2000">
                <a:latin typeface="+mj-lt"/>
                <a:cs typeface="Segoe UI Semilight"/>
              </a:rPr>
              <a:t>Large Language Model</a:t>
            </a:r>
            <a:endParaRPr lang="en-US" sz="2000">
              <a:cs typeface="Arial"/>
            </a:endParaRPr>
          </a:p>
        </p:txBody>
      </p:sp>
      <p:pic>
        <p:nvPicPr>
          <p:cNvPr id="20" name="Graphic 2">
            <a:extLst>
              <a:ext uri="{FF2B5EF4-FFF2-40B4-BE49-F238E27FC236}">
                <a16:creationId xmlns:a16="http://schemas.microsoft.com/office/drawing/2014/main" id="{12EC6D51-8B89-0CC7-08A0-26844A7E77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50351" y="3171068"/>
            <a:ext cx="1627908" cy="1808147"/>
          </a:xfrm>
          <a:prstGeom prst="rect">
            <a:avLst/>
          </a:prstGeom>
        </p:spPr>
      </p:pic>
      <p:sp>
        <p:nvSpPr>
          <p:cNvPr id="22" name="Arrow: Right 11">
            <a:extLst>
              <a:ext uri="{FF2B5EF4-FFF2-40B4-BE49-F238E27FC236}">
                <a16:creationId xmlns:a16="http://schemas.microsoft.com/office/drawing/2014/main" id="{7D581BDA-9D53-C60B-7BE8-2B5BB9CD33E7}"/>
              </a:ext>
            </a:extLst>
          </p:cNvPr>
          <p:cNvSpPr/>
          <p:nvPr/>
        </p:nvSpPr>
        <p:spPr bwMode="auto">
          <a:xfrm>
            <a:off x="3106095" y="2848956"/>
            <a:ext cx="4117281" cy="339534"/>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26" name="Graphic 14">
            <a:extLst>
              <a:ext uri="{FF2B5EF4-FFF2-40B4-BE49-F238E27FC236}">
                <a16:creationId xmlns:a16="http://schemas.microsoft.com/office/drawing/2014/main" id="{FA4E2EC2-1B5B-8DCC-015F-682568258C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80686" y="3143619"/>
            <a:ext cx="1537460" cy="1617942"/>
          </a:xfrm>
          <a:prstGeom prst="rect">
            <a:avLst/>
          </a:prstGeom>
        </p:spPr>
      </p:pic>
      <p:sp>
        <p:nvSpPr>
          <p:cNvPr id="27" name="Arrow: Right 17">
            <a:extLst>
              <a:ext uri="{FF2B5EF4-FFF2-40B4-BE49-F238E27FC236}">
                <a16:creationId xmlns:a16="http://schemas.microsoft.com/office/drawing/2014/main" id="{44B8F3F7-3C1E-3A95-E33E-3EA20C41790E}"/>
              </a:ext>
            </a:extLst>
          </p:cNvPr>
          <p:cNvSpPr/>
          <p:nvPr/>
        </p:nvSpPr>
        <p:spPr bwMode="auto">
          <a:xfrm>
            <a:off x="9106065" y="4295107"/>
            <a:ext cx="830562" cy="341123"/>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28" name="Group 27">
            <a:extLst>
              <a:ext uri="{FF2B5EF4-FFF2-40B4-BE49-F238E27FC236}">
                <a16:creationId xmlns:a16="http://schemas.microsoft.com/office/drawing/2014/main" id="{EA99783B-5024-3A7D-A207-C033E4BC0F41}"/>
              </a:ext>
            </a:extLst>
          </p:cNvPr>
          <p:cNvGrpSpPr/>
          <p:nvPr/>
        </p:nvGrpSpPr>
        <p:grpSpPr>
          <a:xfrm>
            <a:off x="-3886" y="1449390"/>
            <a:ext cx="2408650" cy="2484541"/>
            <a:chOff x="107403" y="2369459"/>
            <a:chExt cx="2408650" cy="2484541"/>
          </a:xfrm>
        </p:grpSpPr>
        <p:pic>
          <p:nvPicPr>
            <p:cNvPr id="29" name="Graphic 13">
              <a:extLst>
                <a:ext uri="{FF2B5EF4-FFF2-40B4-BE49-F238E27FC236}">
                  <a16:creationId xmlns:a16="http://schemas.microsoft.com/office/drawing/2014/main" id="{53E849AE-9E6E-30DD-56C9-9A8B1459346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7403" y="3765342"/>
              <a:ext cx="1018390" cy="1088658"/>
            </a:xfrm>
            <a:prstGeom prst="rect">
              <a:avLst/>
            </a:prstGeom>
          </p:spPr>
        </p:pic>
        <p:grpSp>
          <p:nvGrpSpPr>
            <p:cNvPr id="31" name="Group 30">
              <a:extLst>
                <a:ext uri="{FF2B5EF4-FFF2-40B4-BE49-F238E27FC236}">
                  <a16:creationId xmlns:a16="http://schemas.microsoft.com/office/drawing/2014/main" id="{7B445FF5-34B5-F9ED-2DC4-C490DD5A08D9}"/>
                </a:ext>
              </a:extLst>
            </p:cNvPr>
            <p:cNvGrpSpPr/>
            <p:nvPr/>
          </p:nvGrpSpPr>
          <p:grpSpPr>
            <a:xfrm>
              <a:off x="279893" y="2369459"/>
              <a:ext cx="2236160" cy="1598175"/>
              <a:chOff x="480807" y="4361190"/>
              <a:chExt cx="3505362" cy="2564285"/>
            </a:xfrm>
          </p:grpSpPr>
          <p:sp>
            <p:nvSpPr>
              <p:cNvPr id="32" name="Speech Bubble: Rectangle with Corners Rounded 7">
                <a:extLst>
                  <a:ext uri="{FF2B5EF4-FFF2-40B4-BE49-F238E27FC236}">
                    <a16:creationId xmlns:a16="http://schemas.microsoft.com/office/drawing/2014/main" id="{E251AF82-8C37-E4E3-E6B4-1307CBD75D91}"/>
                  </a:ext>
                </a:extLst>
              </p:cNvPr>
              <p:cNvSpPr/>
              <p:nvPr/>
            </p:nvSpPr>
            <p:spPr bwMode="auto">
              <a:xfrm>
                <a:off x="480807" y="4361190"/>
                <a:ext cx="3505360" cy="2148950"/>
              </a:xfrm>
              <a:prstGeom prst="wedgeRoundRectCallout">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8C660A8D-383F-5441-58CC-054A19F06F99}"/>
                  </a:ext>
                </a:extLst>
              </p:cNvPr>
              <p:cNvSpPr txBox="1">
                <a:spLocks/>
              </p:cNvSpPr>
              <p:nvPr/>
            </p:nvSpPr>
            <p:spPr>
              <a:xfrm>
                <a:off x="672025" y="4680788"/>
                <a:ext cx="3314144" cy="2244687"/>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defTabSz="1865484">
                  <a:defRPr/>
                </a:pPr>
                <a:r>
                  <a:rPr lang="en-US" sz="1800">
                    <a:solidFill>
                      <a:srgbClr val="FFFFFF"/>
                    </a:solidFill>
                    <a:latin typeface="Segoe UI"/>
                    <a:cs typeface="Segoe UI Semilight"/>
                  </a:rPr>
                  <a:t>@azure help me build a python-powered RAG app</a:t>
                </a:r>
                <a:endParaRPr lang="en-US" sz="1800">
                  <a:solidFill>
                    <a:srgbClr val="FFFFFF"/>
                  </a:solidFill>
                  <a:latin typeface="Segoe UI"/>
                  <a:cs typeface="Segoe UI"/>
                </a:endParaRPr>
              </a:p>
            </p:txBody>
          </p:sp>
        </p:grpSp>
      </p:grpSp>
      <p:pic>
        <p:nvPicPr>
          <p:cNvPr id="5" name="Graphic 3" descr="Internet Of Things outline">
            <a:extLst>
              <a:ext uri="{FF2B5EF4-FFF2-40B4-BE49-F238E27FC236}">
                <a16:creationId xmlns:a16="http://schemas.microsoft.com/office/drawing/2014/main" id="{A7459A75-0B1B-7254-3D11-72709AC8743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54187" y="3820392"/>
            <a:ext cx="1139536" cy="1148195"/>
          </a:xfrm>
          <a:prstGeom prst="rect">
            <a:avLst/>
          </a:prstGeom>
        </p:spPr>
      </p:pic>
      <p:sp>
        <p:nvSpPr>
          <p:cNvPr id="6" name="TextBox 5">
            <a:extLst>
              <a:ext uri="{FF2B5EF4-FFF2-40B4-BE49-F238E27FC236}">
                <a16:creationId xmlns:a16="http://schemas.microsoft.com/office/drawing/2014/main" id="{28C8ED5E-130A-57B1-CA21-3D36CA28661D}"/>
              </a:ext>
            </a:extLst>
          </p:cNvPr>
          <p:cNvSpPr txBox="1"/>
          <p:nvPr/>
        </p:nvSpPr>
        <p:spPr>
          <a:xfrm>
            <a:off x="3137064" y="5526974"/>
            <a:ext cx="3788969" cy="123110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latin typeface="Consolas"/>
                <a:cs typeface="Segoe UI"/>
              </a:rPr>
              <a:t>[{"name": "Chat with...</a:t>
            </a:r>
            <a:endParaRPr lang="en-US">
              <a:latin typeface="Consolas"/>
              <a:cs typeface="Segoe UI"/>
            </a:endParaRPr>
          </a:p>
          <a:p>
            <a:r>
              <a:rPr lang="en-US" sz="2000">
                <a:latin typeface="Consolas"/>
                <a:cs typeface="Segoe UI"/>
              </a:rPr>
              <a:t>  "url": "https://</a:t>
            </a:r>
            <a:r>
              <a:rPr lang="en-US" sz="2000" err="1">
                <a:latin typeface="Consolas"/>
                <a:cs typeface="Segoe UI"/>
              </a:rPr>
              <a:t>github</a:t>
            </a:r>
            <a:r>
              <a:rPr lang="en-US" sz="2000">
                <a:latin typeface="Consolas"/>
                <a:cs typeface="Segoe UI"/>
              </a:rPr>
              <a:t>...</a:t>
            </a:r>
          </a:p>
          <a:p>
            <a:r>
              <a:rPr lang="en-US" sz="2000">
                <a:latin typeface="Consolas"/>
                <a:cs typeface="Segoe UI"/>
              </a:rPr>
              <a:t>  ...</a:t>
            </a:r>
          </a:p>
          <a:p>
            <a:r>
              <a:rPr lang="en-US" sz="2000">
                <a:latin typeface="Consolas"/>
                <a:cs typeface="Segoe UI"/>
              </a:rPr>
              <a:t>}]</a:t>
            </a:r>
            <a:endParaRPr lang="en-US">
              <a:latin typeface="Consolas"/>
              <a:cs typeface="Segoe UI"/>
            </a:endParaRPr>
          </a:p>
        </p:txBody>
      </p:sp>
      <p:pic>
        <p:nvPicPr>
          <p:cNvPr id="7" name="Picture 6" descr="A screenshot of a computer program&#10;&#10;Description automatically generated">
            <a:extLst>
              <a:ext uri="{FF2B5EF4-FFF2-40B4-BE49-F238E27FC236}">
                <a16:creationId xmlns:a16="http://schemas.microsoft.com/office/drawing/2014/main" id="{31475D8B-257F-06AB-4A2E-2D91D4F49DFD}"/>
              </a:ext>
            </a:extLst>
          </p:cNvPr>
          <p:cNvPicPr>
            <a:picLocks noChangeAspect="1"/>
          </p:cNvPicPr>
          <p:nvPr/>
        </p:nvPicPr>
        <p:blipFill>
          <a:blip r:embed="rId11"/>
          <a:stretch>
            <a:fillRect/>
          </a:stretch>
        </p:blipFill>
        <p:spPr>
          <a:xfrm>
            <a:off x="8686800" y="455036"/>
            <a:ext cx="3373582" cy="2692112"/>
          </a:xfrm>
          <a:prstGeom prst="rect">
            <a:avLst/>
          </a:prstGeom>
          <a:ln>
            <a:solidFill>
              <a:schemeClr val="tx1"/>
            </a:solidFill>
          </a:ln>
        </p:spPr>
      </p:pic>
      <p:sp>
        <p:nvSpPr>
          <p:cNvPr id="8" name="TextBox 7">
            <a:extLst>
              <a:ext uri="{FF2B5EF4-FFF2-40B4-BE49-F238E27FC236}">
                <a16:creationId xmlns:a16="http://schemas.microsoft.com/office/drawing/2014/main" id="{93FCA987-FB48-89F1-30D0-9B5F208321E5}"/>
              </a:ext>
            </a:extLst>
          </p:cNvPr>
          <p:cNvSpPr txBox="1"/>
          <p:nvPr/>
        </p:nvSpPr>
        <p:spPr>
          <a:xfrm>
            <a:off x="3388176" y="2375065"/>
            <a:ext cx="2299607" cy="61555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cs typeface="Segoe UI"/>
              </a:rPr>
              <a:t>User Prompt + Function definitions</a:t>
            </a:r>
            <a:endParaRPr lang="en-US"/>
          </a:p>
        </p:txBody>
      </p:sp>
      <p:sp>
        <p:nvSpPr>
          <p:cNvPr id="9" name="Arrow: Right 11">
            <a:extLst>
              <a:ext uri="{FF2B5EF4-FFF2-40B4-BE49-F238E27FC236}">
                <a16:creationId xmlns:a16="http://schemas.microsoft.com/office/drawing/2014/main" id="{1BE4F1E8-826C-2549-5065-0E79A19D44BF}"/>
              </a:ext>
            </a:extLst>
          </p:cNvPr>
          <p:cNvSpPr/>
          <p:nvPr/>
        </p:nvSpPr>
        <p:spPr bwMode="auto">
          <a:xfrm rot="10800000">
            <a:off x="3054139" y="3281911"/>
            <a:ext cx="4117281" cy="265360"/>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0" name="TextBox 9">
            <a:extLst>
              <a:ext uri="{FF2B5EF4-FFF2-40B4-BE49-F238E27FC236}">
                <a16:creationId xmlns:a16="http://schemas.microsoft.com/office/drawing/2014/main" id="{1182F6DA-2FF2-D5C5-1E6C-2FD620356F41}"/>
              </a:ext>
            </a:extLst>
          </p:cNvPr>
          <p:cNvSpPr txBox="1"/>
          <p:nvPr/>
        </p:nvSpPr>
        <p:spPr>
          <a:xfrm>
            <a:off x="3388177" y="3128405"/>
            <a:ext cx="3598470"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cs typeface="Segoe UI"/>
              </a:rPr>
              <a:t>"Call Template Recommender"</a:t>
            </a:r>
            <a:endParaRPr lang="en-US"/>
          </a:p>
        </p:txBody>
      </p:sp>
      <p:sp>
        <p:nvSpPr>
          <p:cNvPr id="11" name="Arrow: Right 8">
            <a:extLst>
              <a:ext uri="{FF2B5EF4-FFF2-40B4-BE49-F238E27FC236}">
                <a16:creationId xmlns:a16="http://schemas.microsoft.com/office/drawing/2014/main" id="{CC3121C3-94B6-334E-8FCB-341E236E3B27}"/>
              </a:ext>
            </a:extLst>
          </p:cNvPr>
          <p:cNvSpPr/>
          <p:nvPr/>
        </p:nvSpPr>
        <p:spPr bwMode="auto">
          <a:xfrm rot="10800000">
            <a:off x="3056877" y="4386520"/>
            <a:ext cx="926799" cy="314457"/>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2" name="Arrow: Right 11">
            <a:extLst>
              <a:ext uri="{FF2B5EF4-FFF2-40B4-BE49-F238E27FC236}">
                <a16:creationId xmlns:a16="http://schemas.microsoft.com/office/drawing/2014/main" id="{7314E409-067C-6B4C-AA97-8773476227E1}"/>
              </a:ext>
            </a:extLst>
          </p:cNvPr>
          <p:cNvSpPr/>
          <p:nvPr/>
        </p:nvSpPr>
        <p:spPr bwMode="auto">
          <a:xfrm>
            <a:off x="3054139" y="5212888"/>
            <a:ext cx="4151918" cy="309427"/>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3" name="Graphic 12" descr="Gears outline">
            <a:extLst>
              <a:ext uri="{FF2B5EF4-FFF2-40B4-BE49-F238E27FC236}">
                <a16:creationId xmlns:a16="http://schemas.microsoft.com/office/drawing/2014/main" id="{6AFAC2E4-49FE-D711-BF62-F5B91269ED0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759527" y="3603914"/>
            <a:ext cx="914400" cy="914400"/>
          </a:xfrm>
          <a:prstGeom prst="rect">
            <a:avLst/>
          </a:prstGeom>
        </p:spPr>
      </p:pic>
      <p:sp>
        <p:nvSpPr>
          <p:cNvPr id="14" name="Text Placeholder 5">
            <a:extLst>
              <a:ext uri="{FF2B5EF4-FFF2-40B4-BE49-F238E27FC236}">
                <a16:creationId xmlns:a16="http://schemas.microsoft.com/office/drawing/2014/main" id="{91006533-F0A7-D92B-B051-6084445BBE6D}"/>
              </a:ext>
            </a:extLst>
          </p:cNvPr>
          <p:cNvSpPr txBox="1">
            <a:spLocks/>
          </p:cNvSpPr>
          <p:nvPr/>
        </p:nvSpPr>
        <p:spPr>
          <a:xfrm>
            <a:off x="1201661" y="4540963"/>
            <a:ext cx="1852479" cy="422965"/>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2000">
                <a:latin typeface="+mj-lt"/>
                <a:cs typeface="Segoe UI Semilight"/>
              </a:rPr>
              <a:t>Orchestrator</a:t>
            </a:r>
            <a:endParaRPr lang="en-US"/>
          </a:p>
        </p:txBody>
      </p:sp>
      <p:sp>
        <p:nvSpPr>
          <p:cNvPr id="15" name="Arrow: Right 8">
            <a:extLst>
              <a:ext uri="{FF2B5EF4-FFF2-40B4-BE49-F238E27FC236}">
                <a16:creationId xmlns:a16="http://schemas.microsoft.com/office/drawing/2014/main" id="{9872B242-4901-DBAD-84DC-9EC107375108}"/>
              </a:ext>
            </a:extLst>
          </p:cNvPr>
          <p:cNvSpPr/>
          <p:nvPr/>
        </p:nvSpPr>
        <p:spPr bwMode="auto">
          <a:xfrm rot="1500000">
            <a:off x="1030650" y="3607202"/>
            <a:ext cx="926799" cy="314457"/>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Oval 3">
            <a:extLst>
              <a:ext uri="{FF2B5EF4-FFF2-40B4-BE49-F238E27FC236}">
                <a16:creationId xmlns:a16="http://schemas.microsoft.com/office/drawing/2014/main" id="{CBD0D754-C978-047F-7F0A-DB007A53B74F}"/>
              </a:ext>
            </a:extLst>
          </p:cNvPr>
          <p:cNvSpPr/>
          <p:nvPr/>
        </p:nvSpPr>
        <p:spPr bwMode="auto">
          <a:xfrm>
            <a:off x="2711536" y="2597289"/>
            <a:ext cx="369869" cy="348892"/>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1</a:t>
            </a:r>
          </a:p>
        </p:txBody>
      </p:sp>
      <p:sp>
        <p:nvSpPr>
          <p:cNvPr id="16" name="Oval 15">
            <a:extLst>
              <a:ext uri="{FF2B5EF4-FFF2-40B4-BE49-F238E27FC236}">
                <a16:creationId xmlns:a16="http://schemas.microsoft.com/office/drawing/2014/main" id="{1AA495FC-17A8-54DA-4B0F-C03AFEF847AA}"/>
              </a:ext>
            </a:extLst>
          </p:cNvPr>
          <p:cNvSpPr/>
          <p:nvPr/>
        </p:nvSpPr>
        <p:spPr bwMode="auto">
          <a:xfrm>
            <a:off x="2711536" y="3799468"/>
            <a:ext cx="369869" cy="348892"/>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2</a:t>
            </a:r>
          </a:p>
        </p:txBody>
      </p:sp>
      <p:sp>
        <p:nvSpPr>
          <p:cNvPr id="18" name="Oval 17">
            <a:extLst>
              <a:ext uri="{FF2B5EF4-FFF2-40B4-BE49-F238E27FC236}">
                <a16:creationId xmlns:a16="http://schemas.microsoft.com/office/drawing/2014/main" id="{87C7BDB6-D3CF-2442-D56A-DC9E3A7AF042}"/>
              </a:ext>
            </a:extLst>
          </p:cNvPr>
          <p:cNvSpPr/>
          <p:nvPr/>
        </p:nvSpPr>
        <p:spPr bwMode="auto">
          <a:xfrm>
            <a:off x="2711536" y="4936692"/>
            <a:ext cx="369869" cy="348892"/>
          </a:xfrm>
          <a:prstGeom prst="ellipse">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a:solidFill>
                  <a:schemeClr val="tx1"/>
                </a:solidFill>
                <a:ea typeface="Segoe UI" pitchFamily="34" charset="0"/>
                <a:cs typeface="Segoe UI" pitchFamily="34" charset="0"/>
              </a:rPr>
              <a:t>3</a:t>
            </a:r>
          </a:p>
        </p:txBody>
      </p:sp>
    </p:spTree>
    <p:extLst>
      <p:ext uri="{BB962C8B-B14F-4D97-AF65-F5344CB8AC3E}">
        <p14:creationId xmlns:p14="http://schemas.microsoft.com/office/powerpoint/2010/main" val="156703445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457CBD-8910-705E-C11E-268B0262FD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9D03D1-349C-0D5B-8534-8EE6F05C7AFD}"/>
              </a:ext>
            </a:extLst>
          </p:cNvPr>
          <p:cNvSpPr>
            <a:spLocks noGrp="1"/>
          </p:cNvSpPr>
          <p:nvPr>
            <p:ph type="title"/>
          </p:nvPr>
        </p:nvSpPr>
        <p:spPr/>
        <p:txBody>
          <a:bodyPr/>
          <a:lstStyle/>
          <a:p>
            <a:r>
              <a:rPr lang="en-US"/>
              <a:t>Building a RAG app</a:t>
            </a:r>
          </a:p>
        </p:txBody>
      </p:sp>
    </p:spTree>
    <p:extLst>
      <p:ext uri="{BB962C8B-B14F-4D97-AF65-F5344CB8AC3E}">
        <p14:creationId xmlns:p14="http://schemas.microsoft.com/office/powerpoint/2010/main" val="3628544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AAB0B-EFA6-6DA4-D5CD-C81739DCCBB8}"/>
              </a:ext>
            </a:extLst>
          </p:cNvPr>
          <p:cNvSpPr>
            <a:spLocks noGrp="1"/>
          </p:cNvSpPr>
          <p:nvPr>
            <p:ph type="title"/>
          </p:nvPr>
        </p:nvSpPr>
        <p:spPr/>
        <p:txBody>
          <a:bodyPr/>
          <a:lstStyle/>
          <a:p>
            <a:r>
              <a:rPr lang="en-US"/>
              <a:t>RAG components</a:t>
            </a:r>
          </a:p>
        </p:txBody>
      </p:sp>
      <p:graphicFrame>
        <p:nvGraphicFramePr>
          <p:cNvPr id="4" name="Table 3">
            <a:extLst>
              <a:ext uri="{FF2B5EF4-FFF2-40B4-BE49-F238E27FC236}">
                <a16:creationId xmlns:a16="http://schemas.microsoft.com/office/drawing/2014/main" id="{B93F23C5-466A-408A-AE42-B2715437D952}"/>
              </a:ext>
            </a:extLst>
          </p:cNvPr>
          <p:cNvGraphicFramePr>
            <a:graphicFrameLocks noGrp="1"/>
          </p:cNvGraphicFramePr>
          <p:nvPr>
            <p:extLst>
              <p:ext uri="{D42A27DB-BD31-4B8C-83A1-F6EECF244321}">
                <p14:modId xmlns:p14="http://schemas.microsoft.com/office/powerpoint/2010/main" val="1657178443"/>
              </p:ext>
            </p:extLst>
          </p:nvPr>
        </p:nvGraphicFramePr>
        <p:xfrm>
          <a:off x="588263" y="1358435"/>
          <a:ext cx="10600636" cy="4830765"/>
        </p:xfrm>
        <a:graphic>
          <a:graphicData uri="http://schemas.openxmlformats.org/drawingml/2006/table">
            <a:tbl>
              <a:tblPr firstRow="1" bandRow="1">
                <a:tableStyleId>{5C22544A-7EE6-4342-B048-85BDC9FD1C3A}</a:tableStyleId>
              </a:tblPr>
              <a:tblGrid>
                <a:gridCol w="5300318">
                  <a:extLst>
                    <a:ext uri="{9D8B030D-6E8A-4147-A177-3AD203B41FA5}">
                      <a16:colId xmlns:a16="http://schemas.microsoft.com/office/drawing/2014/main" val="461787052"/>
                    </a:ext>
                  </a:extLst>
                </a:gridCol>
                <a:gridCol w="5300318">
                  <a:extLst>
                    <a:ext uri="{9D8B030D-6E8A-4147-A177-3AD203B41FA5}">
                      <a16:colId xmlns:a16="http://schemas.microsoft.com/office/drawing/2014/main" val="2318204061"/>
                    </a:ext>
                  </a:extLst>
                </a:gridCol>
              </a:tblGrid>
              <a:tr h="351283">
                <a:tc>
                  <a:txBody>
                    <a:bodyPr/>
                    <a:lstStyle/>
                    <a:p>
                      <a:r>
                        <a:rPr lang="en-US"/>
                        <a:t>Component</a:t>
                      </a:r>
                    </a:p>
                  </a:txBody>
                  <a:tcPr>
                    <a:solidFill>
                      <a:srgbClr val="2454C3"/>
                    </a:solidFill>
                  </a:tcPr>
                </a:tc>
                <a:tc>
                  <a:txBody>
                    <a:bodyPr/>
                    <a:lstStyle/>
                    <a:p>
                      <a:r>
                        <a:rPr lang="en-US"/>
                        <a:t>Examples</a:t>
                      </a:r>
                    </a:p>
                  </a:txBody>
                  <a:tcPr>
                    <a:solidFill>
                      <a:srgbClr val="2454C3"/>
                    </a:solidFill>
                  </a:tcPr>
                </a:tc>
                <a:extLst>
                  <a:ext uri="{0D108BD9-81ED-4DB2-BD59-A6C34878D82A}">
                    <a16:rowId xmlns:a16="http://schemas.microsoft.com/office/drawing/2014/main" val="75146174"/>
                  </a:ext>
                </a:extLst>
              </a:tr>
              <a:tr h="10920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Retriever</a:t>
                      </a:r>
                      <a:r>
                        <a:rPr lang="en-US"/>
                        <a:t>: A knowledge base that can efficiently retrieve sources that match a user query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(Ideally supports both vector and full-text search)</a:t>
                      </a:r>
                    </a:p>
                  </a:txBody>
                  <a:tcPr/>
                </a:tc>
                <a:tc>
                  <a:txBody>
                    <a:bodyPr/>
                    <a:lstStyle/>
                    <a:p>
                      <a:r>
                        <a:rPr lang="en-US"/>
                        <a:t>Azure AI Search, Azure </a:t>
                      </a:r>
                      <a:r>
                        <a:rPr lang="en-US" err="1"/>
                        <a:t>CosmosDB</a:t>
                      </a:r>
                      <a:r>
                        <a:rPr lang="en-US"/>
                        <a:t>,</a:t>
                      </a:r>
                    </a:p>
                    <a:p>
                      <a:r>
                        <a:rPr lang="en-US"/>
                        <a:t>PostgreSQL, </a:t>
                      </a:r>
                      <a:r>
                        <a:rPr lang="en-US" err="1"/>
                        <a:t>Qdrant</a:t>
                      </a:r>
                      <a:r>
                        <a:rPr lang="en-US"/>
                        <a:t>, Pinecone</a:t>
                      </a:r>
                    </a:p>
                  </a:txBody>
                  <a:tcPr/>
                </a:tc>
                <a:extLst>
                  <a:ext uri="{0D108BD9-81ED-4DB2-BD59-A6C34878D82A}">
                    <a16:rowId xmlns:a16="http://schemas.microsoft.com/office/drawing/2014/main" val="1236162622"/>
                  </a:ext>
                </a:extLst>
              </a:tr>
              <a:tr h="10920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LLM</a:t>
                      </a:r>
                      <a:r>
                        <a:rPr lang="en-US"/>
                        <a:t>: A model that can answer questions based on the query based on the provided sources, and can include citations</a:t>
                      </a:r>
                    </a:p>
                    <a:p>
                      <a:endParaRPr lang="en-US"/>
                    </a:p>
                  </a:txBody>
                  <a:tcPr/>
                </a:tc>
                <a:tc>
                  <a:txBody>
                    <a:bodyPr/>
                    <a:lstStyle/>
                    <a:p>
                      <a:r>
                        <a:rPr lang="en-US" i="1"/>
                        <a:t>OpenAI: </a:t>
                      </a:r>
                      <a:r>
                        <a:rPr lang="en-US"/>
                        <a:t>GPT 3.5, GPT 4, GPT-4o</a:t>
                      </a:r>
                    </a:p>
                    <a:p>
                      <a:r>
                        <a:rPr lang="en-US" i="1"/>
                        <a:t>Azure AI Studio: </a:t>
                      </a:r>
                      <a:r>
                        <a:rPr lang="en-US"/>
                        <a:t>Meta Llama3, Mistral, Cohere R+</a:t>
                      </a:r>
                    </a:p>
                  </a:txBody>
                  <a:tcPr/>
                </a:tc>
                <a:extLst>
                  <a:ext uri="{0D108BD9-81ED-4DB2-BD59-A6C34878D82A}">
                    <a16:rowId xmlns:a16="http://schemas.microsoft.com/office/drawing/2014/main" val="968267010"/>
                  </a:ext>
                </a:extLst>
              </a:tr>
              <a:tr h="10920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Orchestrator (optional)</a:t>
                      </a:r>
                      <a:r>
                        <a:rPr lang="en-US"/>
                        <a:t>: A way to organize calls to the retriever and LLM</a:t>
                      </a:r>
                    </a:p>
                  </a:txBody>
                  <a:tcPr/>
                </a:tc>
                <a:tc>
                  <a:txBody>
                    <a:bodyPr/>
                    <a:lstStyle/>
                    <a:p>
                      <a:r>
                        <a:rPr lang="en-US" i="1" err="1"/>
                        <a:t>Community: </a:t>
                      </a:r>
                      <a:r>
                        <a:rPr lang="en-US" err="1"/>
                        <a:t>Langchain</a:t>
                      </a:r>
                      <a:r>
                        <a:rPr lang="en-US"/>
                        <a:t>, Llamaindex</a:t>
                      </a:r>
                    </a:p>
                    <a:p>
                      <a:r>
                        <a:rPr lang="en-US" i="1"/>
                        <a:t>Microsoft: </a:t>
                      </a:r>
                      <a:r>
                        <a:rPr lang="en-US"/>
                        <a:t>Semantic Kernel, Promptflow</a:t>
                      </a:r>
                    </a:p>
                  </a:txBody>
                  <a:tcPr/>
                </a:tc>
                <a:extLst>
                  <a:ext uri="{0D108BD9-81ED-4DB2-BD59-A6C34878D82A}">
                    <a16:rowId xmlns:a16="http://schemas.microsoft.com/office/drawing/2014/main" val="1627411657"/>
                  </a:ext>
                </a:extLst>
              </a:tr>
              <a:tr h="109209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Features</a:t>
                      </a:r>
                    </a:p>
                  </a:txBody>
                  <a:tcPr/>
                </a:tc>
                <a:tc>
                  <a:txBody>
                    <a:bodyPr/>
                    <a:lstStyle/>
                    <a:p>
                      <a:r>
                        <a:rPr lang="en-US"/>
                        <a:t>Chat history, Feedback buttons, Text-to-speech, User login, File upload, Access control, etc.</a:t>
                      </a:r>
                    </a:p>
                  </a:txBody>
                  <a:tcPr/>
                </a:tc>
                <a:extLst>
                  <a:ext uri="{0D108BD9-81ED-4DB2-BD59-A6C34878D82A}">
                    <a16:rowId xmlns:a16="http://schemas.microsoft.com/office/drawing/2014/main" val="1094765294"/>
                  </a:ext>
                </a:extLst>
              </a:tr>
            </a:tbl>
          </a:graphicData>
        </a:graphic>
      </p:graphicFrame>
    </p:spTree>
    <p:extLst>
      <p:ext uri="{BB962C8B-B14F-4D97-AF65-F5344CB8AC3E}">
        <p14:creationId xmlns:p14="http://schemas.microsoft.com/office/powerpoint/2010/main" val="207275882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241B3-6350-C03C-B89F-6DAED4AAE9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FC952C-740C-4686-4AAE-0FB4BA4090B3}"/>
              </a:ext>
            </a:extLst>
          </p:cNvPr>
          <p:cNvSpPr>
            <a:spLocks noGrp="1"/>
          </p:cNvSpPr>
          <p:nvPr>
            <p:ph type="title"/>
          </p:nvPr>
        </p:nvSpPr>
        <p:spPr/>
        <p:txBody>
          <a:bodyPr/>
          <a:lstStyle/>
          <a:p>
            <a:r>
              <a:rPr lang="en-US"/>
              <a:t>Many ways to build a RAG app</a:t>
            </a:r>
          </a:p>
        </p:txBody>
      </p:sp>
      <p:sp>
        <p:nvSpPr>
          <p:cNvPr id="3" name="Content Placeholder 2">
            <a:extLst>
              <a:ext uri="{FF2B5EF4-FFF2-40B4-BE49-F238E27FC236}">
                <a16:creationId xmlns:a16="http://schemas.microsoft.com/office/drawing/2014/main" id="{7A51926E-9A00-D910-9467-CCFAD4F0CB5D}"/>
              </a:ext>
            </a:extLst>
          </p:cNvPr>
          <p:cNvSpPr txBox="1">
            <a:spLocks/>
          </p:cNvSpPr>
          <p:nvPr/>
        </p:nvSpPr>
        <p:spPr>
          <a:xfrm>
            <a:off x="838201" y="4053604"/>
            <a:ext cx="1461940" cy="58958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a:t>No Code</a:t>
            </a:r>
          </a:p>
        </p:txBody>
      </p:sp>
      <p:cxnSp>
        <p:nvCxnSpPr>
          <p:cNvPr id="5" name="Straight Arrow Connector 4">
            <a:extLst>
              <a:ext uri="{FF2B5EF4-FFF2-40B4-BE49-F238E27FC236}">
                <a16:creationId xmlns:a16="http://schemas.microsoft.com/office/drawing/2014/main" id="{74809AE0-243F-F767-D348-CB24A0913F1D}"/>
              </a:ext>
            </a:extLst>
          </p:cNvPr>
          <p:cNvCxnSpPr/>
          <p:nvPr/>
        </p:nvCxnSpPr>
        <p:spPr>
          <a:xfrm>
            <a:off x="838200" y="3705225"/>
            <a:ext cx="10674626" cy="0"/>
          </a:xfrm>
          <a:prstGeom prst="straightConnector1">
            <a:avLst/>
          </a:prstGeom>
          <a:ln w="69850">
            <a:solidFill>
              <a:srgbClr val="2454C3"/>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45AB5D8F-11C0-2E2D-0BA8-701A999B6E36}"/>
              </a:ext>
            </a:extLst>
          </p:cNvPr>
          <p:cNvSpPr txBox="1"/>
          <p:nvPr/>
        </p:nvSpPr>
        <p:spPr>
          <a:xfrm>
            <a:off x="838200" y="3021390"/>
            <a:ext cx="2201601" cy="369324"/>
          </a:xfrm>
          <a:prstGeom prst="rect">
            <a:avLst/>
          </a:prstGeom>
          <a:noFill/>
        </p:spPr>
        <p:txBody>
          <a:bodyPr wrap="square" rtlCol="0">
            <a:spAutoFit/>
          </a:bodyPr>
          <a:lstStyle/>
          <a:p>
            <a:r>
              <a:rPr lang="en-US"/>
              <a:t>Copilot studio</a:t>
            </a:r>
          </a:p>
        </p:txBody>
      </p:sp>
      <p:sp>
        <p:nvSpPr>
          <p:cNvPr id="7" name="TextBox 6">
            <a:extLst>
              <a:ext uri="{FF2B5EF4-FFF2-40B4-BE49-F238E27FC236}">
                <a16:creationId xmlns:a16="http://schemas.microsoft.com/office/drawing/2014/main" id="{F102AF83-9F2A-58A3-C6B5-54B8B5B1D62B}"/>
              </a:ext>
            </a:extLst>
          </p:cNvPr>
          <p:cNvSpPr txBox="1"/>
          <p:nvPr/>
        </p:nvSpPr>
        <p:spPr>
          <a:xfrm>
            <a:off x="4418692" y="3021390"/>
            <a:ext cx="3306870" cy="369332"/>
          </a:xfrm>
          <a:prstGeom prst="rect">
            <a:avLst/>
          </a:prstGeom>
          <a:noFill/>
        </p:spPr>
        <p:txBody>
          <a:bodyPr wrap="square" rtlCol="0">
            <a:spAutoFit/>
          </a:bodyPr>
          <a:lstStyle/>
          <a:p>
            <a:r>
              <a:rPr lang="en-US"/>
              <a:t>Azure Studio On Your Data</a:t>
            </a:r>
          </a:p>
        </p:txBody>
      </p:sp>
      <p:sp>
        <p:nvSpPr>
          <p:cNvPr id="8" name="TextBox 7">
            <a:extLst>
              <a:ext uri="{FF2B5EF4-FFF2-40B4-BE49-F238E27FC236}">
                <a16:creationId xmlns:a16="http://schemas.microsoft.com/office/drawing/2014/main" id="{C5397A72-4D9C-F05B-C898-2B94C7A14E7D}"/>
              </a:ext>
            </a:extLst>
          </p:cNvPr>
          <p:cNvSpPr txBox="1"/>
          <p:nvPr/>
        </p:nvSpPr>
        <p:spPr>
          <a:xfrm>
            <a:off x="8281744" y="3021390"/>
            <a:ext cx="3141552" cy="369332"/>
          </a:xfrm>
          <a:prstGeom prst="rect">
            <a:avLst/>
          </a:prstGeom>
          <a:noFill/>
        </p:spPr>
        <p:txBody>
          <a:bodyPr wrap="square" rtlCol="0">
            <a:spAutoFit/>
          </a:bodyPr>
          <a:lstStyle/>
          <a:p>
            <a:pPr algn="r"/>
            <a:r>
              <a:rPr lang="en-US"/>
              <a:t>Open source solutions</a:t>
            </a:r>
          </a:p>
        </p:txBody>
      </p:sp>
      <p:sp>
        <p:nvSpPr>
          <p:cNvPr id="10" name="TextBox 9">
            <a:extLst>
              <a:ext uri="{FF2B5EF4-FFF2-40B4-BE49-F238E27FC236}">
                <a16:creationId xmlns:a16="http://schemas.microsoft.com/office/drawing/2014/main" id="{5484D106-2CD1-170B-7F26-26FA58C5EFC6}"/>
              </a:ext>
            </a:extLst>
          </p:cNvPr>
          <p:cNvSpPr txBox="1"/>
          <p:nvPr/>
        </p:nvSpPr>
        <p:spPr>
          <a:xfrm>
            <a:off x="9351390" y="4053604"/>
            <a:ext cx="2002410" cy="461665"/>
          </a:xfrm>
          <a:prstGeom prst="rect">
            <a:avLst/>
          </a:prstGeom>
          <a:noFill/>
        </p:spPr>
        <p:txBody>
          <a:bodyPr wrap="square">
            <a:spAutoFit/>
          </a:bodyPr>
          <a:lstStyle/>
          <a:p>
            <a:r>
              <a:rPr lang="en-US" sz="2400"/>
              <a:t>High Code</a:t>
            </a:r>
          </a:p>
        </p:txBody>
      </p:sp>
      <p:sp>
        <p:nvSpPr>
          <p:cNvPr id="14" name="TextBox 13">
            <a:extLst>
              <a:ext uri="{FF2B5EF4-FFF2-40B4-BE49-F238E27FC236}">
                <a16:creationId xmlns:a16="http://schemas.microsoft.com/office/drawing/2014/main" id="{573197C4-4926-ECFC-3A32-64F839CD97CF}"/>
              </a:ext>
            </a:extLst>
          </p:cNvPr>
          <p:cNvSpPr txBox="1"/>
          <p:nvPr/>
        </p:nvSpPr>
        <p:spPr>
          <a:xfrm>
            <a:off x="4893690" y="4044255"/>
            <a:ext cx="1864150" cy="461665"/>
          </a:xfrm>
          <a:prstGeom prst="rect">
            <a:avLst/>
          </a:prstGeom>
          <a:noFill/>
        </p:spPr>
        <p:txBody>
          <a:bodyPr wrap="square">
            <a:spAutoFit/>
          </a:bodyPr>
          <a:lstStyle/>
          <a:p>
            <a:r>
              <a:rPr lang="en-US" sz="2400"/>
              <a:t>Low Code</a:t>
            </a:r>
          </a:p>
        </p:txBody>
      </p:sp>
    </p:spTree>
    <p:extLst>
      <p:ext uri="{BB962C8B-B14F-4D97-AF65-F5344CB8AC3E}">
        <p14:creationId xmlns:p14="http://schemas.microsoft.com/office/powerpoint/2010/main" val="202405475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5BAD1-C52E-F5B0-E94A-DEB912F074FD}"/>
              </a:ext>
            </a:extLst>
          </p:cNvPr>
          <p:cNvSpPr>
            <a:spLocks noGrp="1"/>
          </p:cNvSpPr>
          <p:nvPr>
            <p:ph type="title"/>
          </p:nvPr>
        </p:nvSpPr>
        <p:spPr/>
        <p:txBody>
          <a:bodyPr/>
          <a:lstStyle/>
          <a:p>
            <a:r>
              <a:rPr lang="en-US"/>
              <a:t>Copilot Studio </a:t>
            </a:r>
          </a:p>
        </p:txBody>
      </p:sp>
      <p:pic>
        <p:nvPicPr>
          <p:cNvPr id="4" name="Picture 3" descr="A screenshot of a computer&#10;&#10;Description automatically generated">
            <a:extLst>
              <a:ext uri="{FF2B5EF4-FFF2-40B4-BE49-F238E27FC236}">
                <a16:creationId xmlns:a16="http://schemas.microsoft.com/office/drawing/2014/main" id="{D51C9CE8-397E-25B8-5092-E8D7AF044A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532334"/>
            <a:ext cx="7307764" cy="4157266"/>
          </a:xfrm>
          <a:prstGeom prst="rect">
            <a:avLst/>
          </a:prstGeom>
          <a:ln>
            <a:solidFill>
              <a:srgbClr val="3333FF"/>
            </a:solidFill>
          </a:ln>
        </p:spPr>
      </p:pic>
      <p:sp>
        <p:nvSpPr>
          <p:cNvPr id="5" name="TextBox 4">
            <a:extLst>
              <a:ext uri="{FF2B5EF4-FFF2-40B4-BE49-F238E27FC236}">
                <a16:creationId xmlns:a16="http://schemas.microsoft.com/office/drawing/2014/main" id="{41CD183A-65A1-CBC9-956B-FA45BE5E6780}"/>
              </a:ext>
            </a:extLst>
          </p:cNvPr>
          <p:cNvSpPr txBox="1"/>
          <p:nvPr/>
        </p:nvSpPr>
        <p:spPr>
          <a:xfrm>
            <a:off x="8474581" y="1532334"/>
            <a:ext cx="3280540" cy="1538883"/>
          </a:xfrm>
          <a:prstGeom prst="rect">
            <a:avLst/>
          </a:prstGeom>
          <a:noFill/>
        </p:spPr>
        <p:txBody>
          <a:bodyPr wrap="square" lIns="0" tIns="0" rIns="0" bIns="0" rtlCol="0">
            <a:spAutoFit/>
          </a:bodyPr>
          <a:lstStyle/>
          <a:p>
            <a:pPr algn="l"/>
            <a:r>
              <a:rPr lang="en-US" sz="2000" b="1"/>
              <a:t>Retriever</a:t>
            </a:r>
            <a:r>
              <a:rPr lang="en-US" sz="2000"/>
              <a:t>:</a:t>
            </a:r>
          </a:p>
          <a:p>
            <a:pPr algn="l"/>
            <a:r>
              <a:rPr lang="en-US" sz="2000"/>
              <a:t>   Uploaded files</a:t>
            </a:r>
          </a:p>
          <a:p>
            <a:pPr algn="l"/>
            <a:endParaRPr lang="en-US" sz="2000"/>
          </a:p>
          <a:p>
            <a:pPr algn="l"/>
            <a:r>
              <a:rPr lang="en-US" sz="2000" b="1"/>
              <a:t>LLM</a:t>
            </a:r>
            <a:r>
              <a:rPr lang="en-US" sz="2000"/>
              <a:t>: GPT 3.5, GPT 4</a:t>
            </a:r>
          </a:p>
          <a:p>
            <a:pPr algn="l"/>
            <a:r>
              <a:rPr lang="en-US" sz="2000"/>
              <a:t>   </a:t>
            </a:r>
          </a:p>
        </p:txBody>
      </p:sp>
      <p:sp>
        <p:nvSpPr>
          <p:cNvPr id="6" name="TextBox 5">
            <a:extLst>
              <a:ext uri="{FF2B5EF4-FFF2-40B4-BE49-F238E27FC236}">
                <a16:creationId xmlns:a16="http://schemas.microsoft.com/office/drawing/2014/main" id="{13717051-8B37-E235-432F-4C25FDD60742}"/>
              </a:ext>
            </a:extLst>
          </p:cNvPr>
          <p:cNvSpPr txBox="1"/>
          <p:nvPr/>
        </p:nvSpPr>
        <p:spPr>
          <a:xfrm>
            <a:off x="838200" y="5953924"/>
            <a:ext cx="10343322" cy="307777"/>
          </a:xfrm>
          <a:prstGeom prst="rect">
            <a:avLst/>
          </a:prstGeom>
          <a:noFill/>
        </p:spPr>
        <p:txBody>
          <a:bodyPr wrap="square" lIns="0" tIns="0" rIns="0" bIns="0" rtlCol="0">
            <a:spAutoFit/>
          </a:bodyPr>
          <a:lstStyle/>
          <a:p>
            <a:pPr algn="l"/>
            <a:r>
              <a:rPr lang="en-US" sz="2000">
                <a:hlinkClick r:id="rId4"/>
              </a:rPr>
              <a:t>https://</a:t>
            </a:r>
            <a:r>
              <a:rPr lang="en-US" sz="2000" err="1">
                <a:hlinkClick r:id="rId4"/>
              </a:rPr>
              <a:t>copilotstudio.preview.microsoft.com</a:t>
            </a:r>
            <a:r>
              <a:rPr lang="en-US" sz="2000">
                <a:hlinkClick r:id="rId4"/>
              </a:rPr>
              <a:t>/</a:t>
            </a:r>
            <a:endParaRPr lang="en-US" sz="2000"/>
          </a:p>
        </p:txBody>
      </p:sp>
    </p:spTree>
    <p:extLst>
      <p:ext uri="{BB962C8B-B14F-4D97-AF65-F5344CB8AC3E}">
        <p14:creationId xmlns:p14="http://schemas.microsoft.com/office/powerpoint/2010/main" val="318933219"/>
      </p:ext>
    </p:extLst>
  </p:cSld>
  <p:clrMapOvr>
    <a:masterClrMapping/>
  </p:clrMapOvr>
  <p:transition>
    <p:fade/>
  </p:transition>
  <p:extLst>
    <p:ext uri="{6950BFC3-D8DA-4A85-94F7-54DA5524770B}">
      <p188:commentRel xmlns:p188="http://schemas.microsoft.com/office/powerpoint/2018/8/main" r:id="rId2"/>
    </p:ext>
  </p:extLs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1225F-AB1C-08C3-B69A-71C1E5E534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27D278-0CCE-5C93-97DF-F13D2831D364}"/>
              </a:ext>
            </a:extLst>
          </p:cNvPr>
          <p:cNvSpPr>
            <a:spLocks noGrp="1"/>
          </p:cNvSpPr>
          <p:nvPr>
            <p:ph type="title"/>
          </p:nvPr>
        </p:nvSpPr>
        <p:spPr/>
        <p:txBody>
          <a:bodyPr/>
          <a:lstStyle/>
          <a:p>
            <a:r>
              <a:rPr lang="en-US"/>
              <a:t>Azure OpenAI Studio – On Your Data</a:t>
            </a:r>
          </a:p>
        </p:txBody>
      </p:sp>
      <p:sp>
        <p:nvSpPr>
          <p:cNvPr id="3" name="TextBox 2">
            <a:extLst>
              <a:ext uri="{FF2B5EF4-FFF2-40B4-BE49-F238E27FC236}">
                <a16:creationId xmlns:a16="http://schemas.microsoft.com/office/drawing/2014/main" id="{A330BDB5-831F-A28F-23F6-395992A07DEE}"/>
              </a:ext>
            </a:extLst>
          </p:cNvPr>
          <p:cNvSpPr txBox="1"/>
          <p:nvPr/>
        </p:nvSpPr>
        <p:spPr>
          <a:xfrm>
            <a:off x="838200" y="5953924"/>
            <a:ext cx="10343322" cy="307777"/>
          </a:xfrm>
          <a:prstGeom prst="rect">
            <a:avLst/>
          </a:prstGeom>
          <a:noFill/>
        </p:spPr>
        <p:txBody>
          <a:bodyPr wrap="square" lIns="0" tIns="0" rIns="0" bIns="0" rtlCol="0">
            <a:spAutoFit/>
          </a:bodyPr>
          <a:lstStyle/>
          <a:p>
            <a:pPr algn="l"/>
            <a:r>
              <a:rPr lang="en-US" sz="2000" b="1">
                <a:hlinkClick r:id="rId2">
                  <a:extLst>
                    <a:ext uri="{A12FA001-AC4F-418D-AE19-62706E023703}">
                      <ahyp:hlinkClr xmlns:ahyp="http://schemas.microsoft.com/office/drawing/2018/hyperlinkcolor" val="tx"/>
                    </a:ext>
                  </a:extLst>
                </a:hlinkClick>
              </a:rPr>
              <a:t>https://</a:t>
            </a:r>
            <a:r>
              <a:rPr lang="en-US" sz="2000" b="1" err="1">
                <a:hlinkClick r:id="rId2">
                  <a:extLst>
                    <a:ext uri="{A12FA001-AC4F-418D-AE19-62706E023703}">
                      <ahyp:hlinkClr xmlns:ahyp="http://schemas.microsoft.com/office/drawing/2018/hyperlinkcolor" val="tx"/>
                    </a:ext>
                  </a:extLst>
                </a:hlinkClick>
              </a:rPr>
              <a:t>learn.microsoft.com</a:t>
            </a:r>
            <a:r>
              <a:rPr lang="en-US" sz="2000" b="1">
                <a:hlinkClick r:id="rId2">
                  <a:extLst>
                    <a:ext uri="{A12FA001-AC4F-418D-AE19-62706E023703}">
                      <ahyp:hlinkClr xmlns:ahyp="http://schemas.microsoft.com/office/drawing/2018/hyperlinkcolor" val="tx"/>
                    </a:ext>
                  </a:extLst>
                </a:hlinkClick>
              </a:rPr>
              <a:t>/azure/ai-services/</a:t>
            </a:r>
            <a:r>
              <a:rPr lang="en-US" sz="2000" b="1" err="1">
                <a:hlinkClick r:id="rId2">
                  <a:extLst>
                    <a:ext uri="{A12FA001-AC4F-418D-AE19-62706E023703}">
                      <ahyp:hlinkClr xmlns:ahyp="http://schemas.microsoft.com/office/drawing/2018/hyperlinkcolor" val="tx"/>
                    </a:ext>
                  </a:extLst>
                </a:hlinkClick>
              </a:rPr>
              <a:t>openai</a:t>
            </a:r>
            <a:r>
              <a:rPr lang="en-US" sz="2000" b="1">
                <a:hlinkClick r:id="rId2">
                  <a:extLst>
                    <a:ext uri="{A12FA001-AC4F-418D-AE19-62706E023703}">
                      <ahyp:hlinkClr xmlns:ahyp="http://schemas.microsoft.com/office/drawing/2018/hyperlinkcolor" val="tx"/>
                    </a:ext>
                  </a:extLst>
                </a:hlinkClick>
              </a:rPr>
              <a:t>/concepts/use-your-data</a:t>
            </a:r>
            <a:endParaRPr lang="en-US" sz="2000"/>
          </a:p>
        </p:txBody>
      </p:sp>
      <p:sp>
        <p:nvSpPr>
          <p:cNvPr id="7" name="TextBox 6">
            <a:extLst>
              <a:ext uri="{FF2B5EF4-FFF2-40B4-BE49-F238E27FC236}">
                <a16:creationId xmlns:a16="http://schemas.microsoft.com/office/drawing/2014/main" id="{0307E495-9A20-9BE0-0F83-4F5ABD6ABB99}"/>
              </a:ext>
            </a:extLst>
          </p:cNvPr>
          <p:cNvSpPr txBox="1"/>
          <p:nvPr/>
        </p:nvSpPr>
        <p:spPr>
          <a:xfrm>
            <a:off x="7044953" y="1524912"/>
            <a:ext cx="4852667" cy="4001095"/>
          </a:xfrm>
          <a:prstGeom prst="rect">
            <a:avLst/>
          </a:prstGeom>
          <a:noFill/>
        </p:spPr>
        <p:txBody>
          <a:bodyPr wrap="square" lIns="0" tIns="0" rIns="0" bIns="0" rtlCol="0">
            <a:spAutoFit/>
          </a:bodyPr>
          <a:lstStyle/>
          <a:p>
            <a:pPr algn="l"/>
            <a:r>
              <a:rPr lang="en-US" sz="2000" b="1"/>
              <a:t>Retriever</a:t>
            </a:r>
            <a:r>
              <a:rPr lang="en-US" sz="2000"/>
              <a:t>:</a:t>
            </a:r>
          </a:p>
          <a:p>
            <a:pPr algn="l"/>
            <a:r>
              <a:rPr lang="en-US" sz="2000"/>
              <a:t>    Azure AI Search</a:t>
            </a:r>
          </a:p>
          <a:p>
            <a:pPr algn="l"/>
            <a:r>
              <a:rPr lang="en-US" sz="2000"/>
              <a:t>    Azure Blob Storage</a:t>
            </a:r>
          </a:p>
          <a:p>
            <a:pPr algn="l"/>
            <a:r>
              <a:rPr lang="en-US" sz="2000"/>
              <a:t>    Azure </a:t>
            </a:r>
            <a:r>
              <a:rPr lang="en-US" sz="2000" err="1"/>
              <a:t>CosmosDB</a:t>
            </a:r>
            <a:r>
              <a:rPr lang="en-US" sz="2000"/>
              <a:t> for MongoDB </a:t>
            </a:r>
            <a:r>
              <a:rPr lang="en-US" sz="2000" err="1"/>
              <a:t>vCore</a:t>
            </a:r>
            <a:endParaRPr lang="en-US" sz="2000"/>
          </a:p>
          <a:p>
            <a:pPr algn="l"/>
            <a:r>
              <a:rPr lang="en-US" sz="2000"/>
              <a:t>   URL/Web address</a:t>
            </a:r>
          </a:p>
          <a:p>
            <a:pPr algn="l"/>
            <a:r>
              <a:rPr lang="en-US" sz="2000"/>
              <a:t>   Uploaded files</a:t>
            </a:r>
          </a:p>
          <a:p>
            <a:pPr algn="l"/>
            <a:endParaRPr lang="en-US" sz="2000"/>
          </a:p>
          <a:p>
            <a:pPr algn="l"/>
            <a:r>
              <a:rPr lang="en-US" sz="2000" b="1"/>
              <a:t>LLM</a:t>
            </a:r>
            <a:r>
              <a:rPr lang="en-US" sz="2000"/>
              <a:t>: GPT 3.5/4</a:t>
            </a:r>
          </a:p>
          <a:p>
            <a:pPr algn="l"/>
            <a:endParaRPr lang="en-US" sz="2000"/>
          </a:p>
          <a:p>
            <a:pPr algn="l"/>
            <a:r>
              <a:rPr lang="en-US" sz="2000" b="1"/>
              <a:t>Features</a:t>
            </a:r>
            <a:r>
              <a:rPr lang="en-US" sz="2000"/>
              <a:t>:</a:t>
            </a:r>
          </a:p>
          <a:p>
            <a:pPr algn="l"/>
            <a:r>
              <a:rPr lang="en-US" sz="2000"/>
              <a:t>  User authentication</a:t>
            </a:r>
          </a:p>
          <a:p>
            <a:r>
              <a:rPr lang="en-US" sz="2000"/>
              <a:t>  Chat history persistence</a:t>
            </a:r>
          </a:p>
          <a:p>
            <a:pPr algn="l"/>
            <a:r>
              <a:rPr lang="en-US" sz="2000"/>
              <a:t>   </a:t>
            </a:r>
          </a:p>
        </p:txBody>
      </p:sp>
      <p:pic>
        <p:nvPicPr>
          <p:cNvPr id="8" name="Picture 7" descr="A screenshot of a search engine&#10;&#10;Description automatically generated">
            <a:extLst>
              <a:ext uri="{FF2B5EF4-FFF2-40B4-BE49-F238E27FC236}">
                <a16:creationId xmlns:a16="http://schemas.microsoft.com/office/drawing/2014/main" id="{2B4ED4F6-9BC0-802A-6919-E6B52915B3D0}"/>
              </a:ext>
            </a:extLst>
          </p:cNvPr>
          <p:cNvPicPr>
            <a:picLocks noChangeAspect="1"/>
          </p:cNvPicPr>
          <p:nvPr/>
        </p:nvPicPr>
        <p:blipFill>
          <a:blip r:embed="rId3"/>
          <a:stretch>
            <a:fillRect/>
          </a:stretch>
        </p:blipFill>
        <p:spPr>
          <a:xfrm>
            <a:off x="838200" y="1532334"/>
            <a:ext cx="5901206" cy="3670658"/>
          </a:xfrm>
          <a:prstGeom prst="rect">
            <a:avLst/>
          </a:prstGeom>
          <a:ln>
            <a:solidFill>
              <a:schemeClr val="bg2">
                <a:lumMod val="90000"/>
              </a:schemeClr>
            </a:solidFill>
          </a:ln>
        </p:spPr>
      </p:pic>
    </p:spTree>
    <p:extLst>
      <p:ext uri="{BB962C8B-B14F-4D97-AF65-F5344CB8AC3E}">
        <p14:creationId xmlns:p14="http://schemas.microsoft.com/office/powerpoint/2010/main" val="110568401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59035-67B9-3567-08B2-7938519C6A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F866C7-31BF-E0C9-1A1A-E3ADA6FA9961}"/>
              </a:ext>
            </a:extLst>
          </p:cNvPr>
          <p:cNvSpPr>
            <a:spLocks noGrp="1"/>
          </p:cNvSpPr>
          <p:nvPr>
            <p:ph type="title"/>
          </p:nvPr>
        </p:nvSpPr>
        <p:spPr/>
        <p:txBody>
          <a:bodyPr/>
          <a:lstStyle/>
          <a:p>
            <a:r>
              <a:rPr lang="en-US"/>
              <a:t>Open-source RAG chat app: Python</a:t>
            </a:r>
          </a:p>
        </p:txBody>
      </p:sp>
      <p:pic>
        <p:nvPicPr>
          <p:cNvPr id="4" name="Picture 3" descr="Chat screen">
            <a:extLst>
              <a:ext uri="{FF2B5EF4-FFF2-40B4-BE49-F238E27FC236}">
                <a16:creationId xmlns:a16="http://schemas.microsoft.com/office/drawing/2014/main" id="{84EC0A69-D592-3565-3C2E-5DEF00DCA0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19" b="25382"/>
          <a:stretch/>
        </p:blipFill>
        <p:spPr bwMode="auto">
          <a:xfrm>
            <a:off x="738885" y="1487093"/>
            <a:ext cx="4991057" cy="400109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88215FB-CE17-4D98-4B7D-FB3AB2EE6993}"/>
              </a:ext>
            </a:extLst>
          </p:cNvPr>
          <p:cNvSpPr txBox="1"/>
          <p:nvPr/>
        </p:nvSpPr>
        <p:spPr>
          <a:xfrm>
            <a:off x="6328855" y="1704972"/>
            <a:ext cx="4852667" cy="2769989"/>
          </a:xfrm>
          <a:prstGeom prst="rect">
            <a:avLst/>
          </a:prstGeom>
          <a:noFill/>
        </p:spPr>
        <p:txBody>
          <a:bodyPr wrap="square" lIns="0" tIns="0" rIns="0" bIns="0" rtlCol="0">
            <a:spAutoFit/>
          </a:bodyPr>
          <a:lstStyle/>
          <a:p>
            <a:pPr algn="l"/>
            <a:r>
              <a:rPr lang="en-US" sz="2000" b="1"/>
              <a:t>Retriever</a:t>
            </a:r>
            <a:r>
              <a:rPr lang="en-US" sz="2000"/>
              <a:t>:</a:t>
            </a:r>
          </a:p>
          <a:p>
            <a:pPr algn="l"/>
            <a:r>
              <a:rPr lang="en-US" sz="2000"/>
              <a:t>    Azure AI Search</a:t>
            </a:r>
          </a:p>
          <a:p>
            <a:pPr algn="l"/>
            <a:endParaRPr lang="en-US" sz="2000"/>
          </a:p>
          <a:p>
            <a:pPr algn="l"/>
            <a:r>
              <a:rPr lang="en-US" sz="2000" b="1"/>
              <a:t>LLM</a:t>
            </a:r>
            <a:r>
              <a:rPr lang="en-US" sz="2000"/>
              <a:t>: GPT 3.5/4</a:t>
            </a:r>
          </a:p>
          <a:p>
            <a:pPr algn="l"/>
            <a:endParaRPr lang="en-US" sz="2000"/>
          </a:p>
          <a:p>
            <a:pPr algn="l"/>
            <a:r>
              <a:rPr lang="en-US" sz="2000" b="1"/>
              <a:t>Features</a:t>
            </a:r>
            <a:r>
              <a:rPr lang="en-US" sz="2000"/>
              <a:t>:</a:t>
            </a:r>
          </a:p>
          <a:p>
            <a:pPr algn="l"/>
            <a:r>
              <a:rPr lang="en-US" sz="2000"/>
              <a:t>    Multi-turn chats</a:t>
            </a:r>
          </a:p>
          <a:p>
            <a:pPr algn="l"/>
            <a:r>
              <a:rPr lang="en-US" sz="2000"/>
              <a:t>    User authentication with ACLs</a:t>
            </a:r>
          </a:p>
          <a:p>
            <a:pPr algn="l"/>
            <a:r>
              <a:rPr lang="en-US" sz="2000"/>
              <a:t>    Chat with image documents</a:t>
            </a:r>
          </a:p>
        </p:txBody>
      </p:sp>
      <p:sp>
        <p:nvSpPr>
          <p:cNvPr id="6" name="TextBox 5">
            <a:extLst>
              <a:ext uri="{FF2B5EF4-FFF2-40B4-BE49-F238E27FC236}">
                <a16:creationId xmlns:a16="http://schemas.microsoft.com/office/drawing/2014/main" id="{97E273F0-357E-89B4-3BA3-85980816DDA3}"/>
              </a:ext>
            </a:extLst>
          </p:cNvPr>
          <p:cNvSpPr txBox="1"/>
          <p:nvPr/>
        </p:nvSpPr>
        <p:spPr>
          <a:xfrm>
            <a:off x="838200" y="5785247"/>
            <a:ext cx="10343322" cy="307777"/>
          </a:xfrm>
          <a:prstGeom prst="rect">
            <a:avLst/>
          </a:prstGeom>
          <a:noFill/>
        </p:spPr>
        <p:txBody>
          <a:bodyPr wrap="square" lIns="0" tIns="0" rIns="0" bIns="0" rtlCol="0">
            <a:spAutoFit/>
          </a:bodyPr>
          <a:lstStyle/>
          <a:p>
            <a:pPr algn="l"/>
            <a:r>
              <a:rPr lang="en-US" sz="2000">
                <a:hlinkClick r:id="rId4">
                  <a:extLst>
                    <a:ext uri="{A12FA001-AC4F-418D-AE19-62706E023703}">
                      <ahyp:hlinkClr xmlns:ahyp="http://schemas.microsoft.com/office/drawing/2018/hyperlinkcolor" val="tx"/>
                    </a:ext>
                  </a:extLst>
                </a:hlinkClick>
              </a:rPr>
              <a:t>github.com/Azure-Samples/azure-search-openai-demo</a:t>
            </a:r>
            <a:r>
              <a:rPr lang="en-US" sz="2000"/>
              <a:t>         </a:t>
            </a:r>
          </a:p>
        </p:txBody>
      </p:sp>
      <p:sp>
        <p:nvSpPr>
          <p:cNvPr id="9" name="TextBox 8">
            <a:extLst>
              <a:ext uri="{FF2B5EF4-FFF2-40B4-BE49-F238E27FC236}">
                <a16:creationId xmlns:a16="http://schemas.microsoft.com/office/drawing/2014/main" id="{3E5EF2B1-8E36-E3FE-BD73-16800BA1DC8E}"/>
              </a:ext>
            </a:extLst>
          </p:cNvPr>
          <p:cNvSpPr txBox="1"/>
          <p:nvPr/>
        </p:nvSpPr>
        <p:spPr>
          <a:xfrm>
            <a:off x="6328854" y="4668439"/>
            <a:ext cx="5863145" cy="923330"/>
          </a:xfrm>
          <a:prstGeom prst="rect">
            <a:avLst/>
          </a:prstGeom>
          <a:solidFill>
            <a:schemeClr val="accent5"/>
          </a:solidFill>
        </p:spPr>
        <p:txBody>
          <a:bodyPr wrap="square" lIns="0" tIns="0" rIns="0" bIns="0" rtlCol="0">
            <a:spAutoFit/>
          </a:bodyPr>
          <a:lstStyle/>
          <a:p>
            <a:pPr marL="91440">
              <a:spcBef>
                <a:spcPts val="600"/>
              </a:spcBef>
            </a:pPr>
            <a:r>
              <a:rPr lang="en-US" sz="2000" err="1"/>
              <a:t>"Building RAG apps in Python"</a:t>
            </a:r>
          </a:p>
          <a:p>
            <a:pPr marL="91440"/>
            <a:r>
              <a:rPr lang="en-US" sz="2000">
                <a:latin typeface="-apple-system"/>
              </a:rPr>
              <a:t>September </a:t>
            </a:r>
            <a:r>
              <a:rPr lang="en-US" sz="2000" b="0" i="0">
                <a:effectLst/>
                <a:latin typeface="-apple-system"/>
              </a:rPr>
              <a:t>3, 10:00 PM UTC / 03:00 PM PT</a:t>
            </a:r>
          </a:p>
          <a:p>
            <a:pPr marL="91440"/>
            <a:r>
              <a:rPr lang="en-US" sz="2000" err="1">
                <a:hlinkClick r:id="rId5">
                  <a:extLst>
                    <a:ext uri="{A12FA001-AC4F-418D-AE19-62706E023703}">
                      <ahyp:hlinkClr xmlns:ahyp="http://schemas.microsoft.com/office/drawing/2018/hyperlinkcolor" val="tx"/>
                    </a:ext>
                  </a:extLst>
                </a:hlinkClick>
              </a:rPr>
              <a:t>aka.ms/raghack/python</a:t>
            </a:r>
            <a:endParaRPr lang="en-US" sz="2000" err="1"/>
          </a:p>
        </p:txBody>
      </p:sp>
      <p:pic>
        <p:nvPicPr>
          <p:cNvPr id="8" name="Graphic 7" descr="Presentation with media outline">
            <a:extLst>
              <a:ext uri="{FF2B5EF4-FFF2-40B4-BE49-F238E27FC236}">
                <a16:creationId xmlns:a16="http://schemas.microsoft.com/office/drawing/2014/main" id="{E484D5C6-EF40-D77F-F85F-54566871147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69216" y="4668439"/>
            <a:ext cx="914400" cy="914400"/>
          </a:xfrm>
          <a:prstGeom prst="rect">
            <a:avLst/>
          </a:prstGeom>
        </p:spPr>
      </p:pic>
    </p:spTree>
    <p:extLst>
      <p:ext uri="{BB962C8B-B14F-4D97-AF65-F5344CB8AC3E}">
        <p14:creationId xmlns:p14="http://schemas.microsoft.com/office/powerpoint/2010/main" val="109366895"/>
      </p:ext>
    </p:extLst>
  </p:cSld>
  <p:clrMapOvr>
    <a:masterClrMapping/>
  </p:clrMapOvr>
  <p:transition>
    <p:fade/>
  </p:transition>
  <p:extLst>
    <p:ext uri="{6950BFC3-D8DA-4A85-94F7-54DA5524770B}">
      <p188:commentRel xmlns:p188="http://schemas.microsoft.com/office/powerpoint/2018/8/main" r:id="rId2"/>
    </p:ext>
  </p:extLs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C195C-E525-9D42-951E-A412E91022B6}"/>
              </a:ext>
            </a:extLst>
          </p:cNvPr>
          <p:cNvSpPr>
            <a:spLocks noGrp="1"/>
          </p:cNvSpPr>
          <p:nvPr>
            <p:ph type="title"/>
          </p:nvPr>
        </p:nvSpPr>
        <p:spPr>
          <a:xfrm>
            <a:off x="588263" y="457200"/>
            <a:ext cx="11018520" cy="553998"/>
          </a:xfrm>
        </p:spPr>
        <p:txBody>
          <a:bodyPr/>
          <a:lstStyle/>
          <a:p>
            <a:r>
              <a:rPr lang="en-US"/>
              <a:t>Open-source RAG chat app: .NET</a:t>
            </a:r>
          </a:p>
        </p:txBody>
      </p:sp>
      <p:sp>
        <p:nvSpPr>
          <p:cNvPr id="4" name="TextBox 3">
            <a:extLst>
              <a:ext uri="{FF2B5EF4-FFF2-40B4-BE49-F238E27FC236}">
                <a16:creationId xmlns:a16="http://schemas.microsoft.com/office/drawing/2014/main" id="{4A36910E-B835-901A-4833-629608AD5C81}"/>
              </a:ext>
            </a:extLst>
          </p:cNvPr>
          <p:cNvSpPr txBox="1"/>
          <p:nvPr/>
        </p:nvSpPr>
        <p:spPr>
          <a:xfrm>
            <a:off x="7339333" y="1434370"/>
            <a:ext cx="4852667" cy="2462213"/>
          </a:xfrm>
          <a:prstGeom prst="rect">
            <a:avLst/>
          </a:prstGeom>
          <a:noFill/>
        </p:spPr>
        <p:txBody>
          <a:bodyPr wrap="square" lIns="0" tIns="0" rIns="0" bIns="0" rtlCol="0">
            <a:spAutoFit/>
          </a:bodyPr>
          <a:lstStyle/>
          <a:p>
            <a:pPr algn="l"/>
            <a:r>
              <a:rPr lang="en-US" sz="2000" b="1"/>
              <a:t>Retriever</a:t>
            </a:r>
            <a:r>
              <a:rPr lang="en-US" sz="2000"/>
              <a:t>: Azure AI Search</a:t>
            </a:r>
          </a:p>
          <a:p>
            <a:pPr algn="l"/>
            <a:endParaRPr lang="en-US" sz="2000"/>
          </a:p>
          <a:p>
            <a:pPr algn="l"/>
            <a:r>
              <a:rPr lang="en-US" sz="2000" b="1"/>
              <a:t>LLM</a:t>
            </a:r>
            <a:r>
              <a:rPr lang="en-US" sz="2000"/>
              <a:t>: GPT 3.5/4</a:t>
            </a:r>
          </a:p>
          <a:p>
            <a:pPr algn="l"/>
            <a:endParaRPr lang="en-US" sz="2000"/>
          </a:p>
          <a:p>
            <a:pPr algn="l"/>
            <a:r>
              <a:rPr lang="en-US" sz="2000" b="1"/>
              <a:t>Orchestrator: </a:t>
            </a:r>
            <a:r>
              <a:rPr lang="en-US" sz="2000"/>
              <a:t>Semantic Kernel</a:t>
            </a:r>
          </a:p>
          <a:p>
            <a:pPr algn="l"/>
            <a:endParaRPr lang="en-US" sz="2000"/>
          </a:p>
          <a:p>
            <a:pPr algn="l"/>
            <a:r>
              <a:rPr lang="en-US" sz="2000" b="1"/>
              <a:t>Features</a:t>
            </a:r>
            <a:r>
              <a:rPr lang="en-US" sz="2000"/>
              <a:t>:</a:t>
            </a:r>
          </a:p>
          <a:p>
            <a:pPr algn="l"/>
            <a:r>
              <a:rPr lang="en-US" sz="2000"/>
              <a:t>    Voice chat</a:t>
            </a:r>
          </a:p>
        </p:txBody>
      </p:sp>
      <p:pic>
        <p:nvPicPr>
          <p:cNvPr id="1028" name="Picture 4" descr="Chat screen">
            <a:extLst>
              <a:ext uri="{FF2B5EF4-FFF2-40B4-BE49-F238E27FC236}">
                <a16:creationId xmlns:a16="http://schemas.microsoft.com/office/drawing/2014/main" id="{9EDB7829-3D28-AF0E-668B-B13B3264DD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 b="45555"/>
          <a:stretch/>
        </p:blipFill>
        <p:spPr bwMode="auto">
          <a:xfrm>
            <a:off x="588263" y="1336664"/>
            <a:ext cx="6493672" cy="455509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6CBDFBD-D8C9-782F-2ABF-0D238EF4304E}"/>
              </a:ext>
            </a:extLst>
          </p:cNvPr>
          <p:cNvSpPr txBox="1"/>
          <p:nvPr/>
        </p:nvSpPr>
        <p:spPr>
          <a:xfrm>
            <a:off x="588263" y="6093023"/>
            <a:ext cx="10343322" cy="307777"/>
          </a:xfrm>
          <a:prstGeom prst="rect">
            <a:avLst/>
          </a:prstGeom>
          <a:noFill/>
        </p:spPr>
        <p:txBody>
          <a:bodyPr wrap="square" lIns="0" tIns="0" rIns="0" bIns="0" rtlCol="0" anchor="t">
            <a:spAutoFit/>
          </a:bodyPr>
          <a:lstStyle/>
          <a:p>
            <a:pPr algn="l"/>
            <a:r>
              <a:rPr lang="en-US" sz="2000">
                <a:hlinkClick r:id="rId3">
                  <a:extLst>
                    <a:ext uri="{A12FA001-AC4F-418D-AE19-62706E023703}">
                      <ahyp:hlinkClr xmlns:ahyp="http://schemas.microsoft.com/office/drawing/2018/hyperlinkcolor" val="tx"/>
                    </a:ext>
                  </a:extLst>
                </a:hlinkClick>
              </a:rPr>
              <a:t>github.com/Azure-Samples/azure-search-openai-demo-csharp</a:t>
            </a:r>
            <a:r>
              <a:rPr lang="en-US" sz="2000"/>
              <a:t>         </a:t>
            </a:r>
          </a:p>
        </p:txBody>
      </p:sp>
      <p:sp>
        <p:nvSpPr>
          <p:cNvPr id="3" name="TextBox 2">
            <a:extLst>
              <a:ext uri="{FF2B5EF4-FFF2-40B4-BE49-F238E27FC236}">
                <a16:creationId xmlns:a16="http://schemas.microsoft.com/office/drawing/2014/main" id="{F523BCBB-5531-F8AD-543E-D7FBAA89DC0A}"/>
              </a:ext>
            </a:extLst>
          </p:cNvPr>
          <p:cNvSpPr txBox="1"/>
          <p:nvPr/>
        </p:nvSpPr>
        <p:spPr>
          <a:xfrm>
            <a:off x="7221894" y="4668439"/>
            <a:ext cx="4970105" cy="923330"/>
          </a:xfrm>
          <a:prstGeom prst="rect">
            <a:avLst/>
          </a:prstGeom>
          <a:solidFill>
            <a:schemeClr val="accent5"/>
          </a:solidFill>
        </p:spPr>
        <p:txBody>
          <a:bodyPr wrap="square" lIns="0" tIns="0" rIns="0" bIns="0" rtlCol="0">
            <a:spAutoFit/>
          </a:bodyPr>
          <a:lstStyle/>
          <a:p>
            <a:pPr marL="91440">
              <a:spcBef>
                <a:spcPts val="600"/>
              </a:spcBef>
            </a:pPr>
            <a:r>
              <a:rPr lang="en-US" sz="2000" err="1"/>
              <a:t>"Building RAG apps in .NET"</a:t>
            </a:r>
          </a:p>
          <a:p>
            <a:pPr marL="91440"/>
            <a:r>
              <a:rPr lang="en-US" sz="2000">
                <a:latin typeface="-apple-system"/>
              </a:rPr>
              <a:t>Sept. </a:t>
            </a:r>
            <a:r>
              <a:rPr lang="en-US" sz="2000" b="0" i="0">
                <a:effectLst/>
                <a:latin typeface="-apple-system"/>
              </a:rPr>
              <a:t>3, 6:00 PM UTC / 11:30 AM PT</a:t>
            </a:r>
          </a:p>
          <a:p>
            <a:pPr marL="91440"/>
            <a:r>
              <a:rPr lang="en-US" sz="2000" err="1">
                <a:hlinkClick r:id="rId4">
                  <a:extLst>
                    <a:ext uri="{A12FA001-AC4F-418D-AE19-62706E023703}">
                      <ahyp:hlinkClr xmlns:ahyp="http://schemas.microsoft.com/office/drawing/2018/hyperlinkcolor" val="tx"/>
                    </a:ext>
                  </a:extLst>
                </a:hlinkClick>
              </a:rPr>
              <a:t>aka.ms/raghack/dotnet</a:t>
            </a:r>
            <a:endParaRPr lang="en-US" sz="2000" err="1"/>
          </a:p>
        </p:txBody>
      </p:sp>
      <p:pic>
        <p:nvPicPr>
          <p:cNvPr id="7" name="Graphic 6" descr="Presentation with media outline">
            <a:extLst>
              <a:ext uri="{FF2B5EF4-FFF2-40B4-BE49-F238E27FC236}">
                <a16:creationId xmlns:a16="http://schemas.microsoft.com/office/drawing/2014/main" id="{76612DBA-6370-DD6C-BF55-2B6BC0CF28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69216" y="4668439"/>
            <a:ext cx="914400" cy="914400"/>
          </a:xfrm>
          <a:prstGeom prst="rect">
            <a:avLst/>
          </a:prstGeom>
        </p:spPr>
      </p:pic>
    </p:spTree>
    <p:extLst>
      <p:ext uri="{BB962C8B-B14F-4D97-AF65-F5344CB8AC3E}">
        <p14:creationId xmlns:p14="http://schemas.microsoft.com/office/powerpoint/2010/main" val="42946473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AA7C7-6D6E-56D0-AE36-F39E153D1992}"/>
              </a:ext>
            </a:extLst>
          </p:cNvPr>
          <p:cNvSpPr>
            <a:spLocks noGrp="1"/>
          </p:cNvSpPr>
          <p:nvPr>
            <p:ph type="title"/>
          </p:nvPr>
        </p:nvSpPr>
        <p:spPr/>
        <p:txBody>
          <a:bodyPr/>
          <a:lstStyle/>
          <a:p>
            <a:r>
              <a:rPr lang="en-US"/>
              <a:t>RAGHack prizes</a:t>
            </a:r>
          </a:p>
        </p:txBody>
      </p:sp>
      <p:sp>
        <p:nvSpPr>
          <p:cNvPr id="3" name="Text Placeholder 2">
            <a:extLst>
              <a:ext uri="{FF2B5EF4-FFF2-40B4-BE49-F238E27FC236}">
                <a16:creationId xmlns:a16="http://schemas.microsoft.com/office/drawing/2014/main" id="{7A54306E-360C-6296-A0C0-406F912F5058}"/>
              </a:ext>
            </a:extLst>
          </p:cNvPr>
          <p:cNvSpPr>
            <a:spLocks noGrp="1"/>
          </p:cNvSpPr>
          <p:nvPr>
            <p:ph type="body" sz="quarter" idx="10"/>
          </p:nvPr>
        </p:nvSpPr>
        <p:spPr>
          <a:xfrm>
            <a:off x="586390" y="1434370"/>
            <a:ext cx="11018520" cy="5084469"/>
          </a:xfrm>
        </p:spPr>
        <p:txBody>
          <a:bodyPr/>
          <a:lstStyle/>
          <a:p>
            <a:pPr algn="l">
              <a:buFont typeface="Arial" panose="020B0604020202020204" pitchFamily="34" charset="0"/>
              <a:buChar char="•"/>
            </a:pPr>
            <a:r>
              <a:rPr lang="en-US" b="0" i="0">
                <a:solidFill>
                  <a:srgbClr val="FFFFFF"/>
                </a:solidFill>
                <a:effectLst/>
                <a:latin typeface="-apple-system"/>
              </a:rPr>
              <a:t>Best overall</a:t>
            </a:r>
          </a:p>
          <a:p>
            <a:pPr algn="l">
              <a:buFont typeface="Arial" panose="020B0604020202020204" pitchFamily="34" charset="0"/>
              <a:buChar char="•"/>
            </a:pPr>
            <a:r>
              <a:rPr lang="en-US" b="0" i="0">
                <a:solidFill>
                  <a:srgbClr val="FFFFFF"/>
                </a:solidFill>
                <a:effectLst/>
                <a:latin typeface="-apple-system"/>
              </a:rPr>
              <a:t>Best in JavaScript/TypeScript</a:t>
            </a:r>
          </a:p>
          <a:p>
            <a:pPr algn="l">
              <a:buFont typeface="Arial" panose="020B0604020202020204" pitchFamily="34" charset="0"/>
              <a:buChar char="•"/>
            </a:pPr>
            <a:r>
              <a:rPr lang="en-US" b="0" i="0">
                <a:solidFill>
                  <a:srgbClr val="FFFFFF"/>
                </a:solidFill>
                <a:effectLst/>
                <a:latin typeface="-apple-system"/>
              </a:rPr>
              <a:t>Best in Java</a:t>
            </a:r>
          </a:p>
          <a:p>
            <a:pPr algn="l">
              <a:buFont typeface="Arial" panose="020B0604020202020204" pitchFamily="34" charset="0"/>
              <a:buChar char="•"/>
            </a:pPr>
            <a:r>
              <a:rPr lang="en-US" b="0" i="0">
                <a:solidFill>
                  <a:srgbClr val="FFFFFF"/>
                </a:solidFill>
                <a:effectLst/>
                <a:latin typeface="-apple-system"/>
              </a:rPr>
              <a:t>Best in .NET</a:t>
            </a:r>
          </a:p>
          <a:p>
            <a:pPr algn="l">
              <a:buFont typeface="Arial" panose="020B0604020202020204" pitchFamily="34" charset="0"/>
              <a:buChar char="•"/>
            </a:pPr>
            <a:r>
              <a:rPr lang="en-US" b="0" i="0">
                <a:solidFill>
                  <a:srgbClr val="FFFFFF"/>
                </a:solidFill>
                <a:effectLst/>
                <a:latin typeface="-apple-system"/>
              </a:rPr>
              <a:t>Best in Python</a:t>
            </a:r>
          </a:p>
          <a:p>
            <a:pPr algn="l">
              <a:buFont typeface="Arial" panose="020B0604020202020204" pitchFamily="34" charset="0"/>
              <a:buChar char="•"/>
            </a:pPr>
            <a:r>
              <a:rPr lang="en-US" b="0" i="0">
                <a:solidFill>
                  <a:srgbClr val="FFFFFF"/>
                </a:solidFill>
                <a:effectLst/>
                <a:latin typeface="-apple-system"/>
              </a:rPr>
              <a:t>Best use of AI Studio</a:t>
            </a:r>
          </a:p>
          <a:p>
            <a:pPr algn="l">
              <a:buFont typeface="Arial" panose="020B0604020202020204" pitchFamily="34" charset="0"/>
              <a:buChar char="•"/>
            </a:pPr>
            <a:r>
              <a:rPr lang="en-US" b="0" i="0">
                <a:solidFill>
                  <a:srgbClr val="FFFFFF"/>
                </a:solidFill>
                <a:effectLst/>
                <a:latin typeface="-apple-system"/>
              </a:rPr>
              <a:t>Best use of AI Search</a:t>
            </a:r>
          </a:p>
          <a:p>
            <a:pPr algn="l">
              <a:buFont typeface="Arial" panose="020B0604020202020204" pitchFamily="34" charset="0"/>
              <a:buChar char="•"/>
            </a:pPr>
            <a:r>
              <a:rPr lang="en-US" b="0" i="0">
                <a:solidFill>
                  <a:srgbClr val="FFFFFF"/>
                </a:solidFill>
                <a:effectLst/>
                <a:latin typeface="-apple-system"/>
              </a:rPr>
              <a:t>Best use of PostgreSQL</a:t>
            </a:r>
          </a:p>
          <a:p>
            <a:pPr algn="l">
              <a:buFont typeface="Arial" panose="020B0604020202020204" pitchFamily="34" charset="0"/>
              <a:buChar char="•"/>
            </a:pPr>
            <a:r>
              <a:rPr lang="en-US" b="0" i="0">
                <a:solidFill>
                  <a:srgbClr val="FFFFFF"/>
                </a:solidFill>
                <a:effectLst/>
                <a:latin typeface="-apple-system"/>
              </a:rPr>
              <a:t>Best use of Cosmos DB</a:t>
            </a:r>
          </a:p>
          <a:p>
            <a:pPr algn="l">
              <a:buFont typeface="Arial" panose="020B0604020202020204" pitchFamily="34" charset="0"/>
              <a:buChar char="•"/>
            </a:pPr>
            <a:r>
              <a:rPr lang="en-US" b="0" i="0">
                <a:solidFill>
                  <a:srgbClr val="FFFFFF"/>
                </a:solidFill>
                <a:effectLst/>
                <a:latin typeface="-apple-system"/>
              </a:rPr>
              <a:t>Best use of Azure SQL</a:t>
            </a:r>
          </a:p>
        </p:txBody>
      </p:sp>
      <p:sp>
        <p:nvSpPr>
          <p:cNvPr id="4" name="TextBox 3">
            <a:extLst>
              <a:ext uri="{FF2B5EF4-FFF2-40B4-BE49-F238E27FC236}">
                <a16:creationId xmlns:a16="http://schemas.microsoft.com/office/drawing/2014/main" id="{2640A4C5-99E8-B279-7806-F03B29978ED4}"/>
              </a:ext>
            </a:extLst>
          </p:cNvPr>
          <p:cNvSpPr txBox="1"/>
          <p:nvPr/>
        </p:nvSpPr>
        <p:spPr>
          <a:xfrm>
            <a:off x="6296297" y="2967335"/>
            <a:ext cx="5207726" cy="923330"/>
          </a:xfrm>
          <a:prstGeom prst="rect">
            <a:avLst/>
          </a:prstGeom>
          <a:solidFill>
            <a:schemeClr val="accent1">
              <a:lumMod val="75000"/>
            </a:schemeClr>
          </a:solidFill>
        </p:spPr>
        <p:txBody>
          <a:bodyPr wrap="square" lIns="0" tIns="0" rIns="0" bIns="0" rtlCol="0">
            <a:spAutoFit/>
          </a:bodyPr>
          <a:lstStyle/>
          <a:p>
            <a:pPr algn="ctr"/>
            <a:r>
              <a:rPr lang="en-US" sz="3000" dirty="0" err="1"/>
              <a:t>Each winning team will receive a cash prize of $500 💰</a:t>
            </a:r>
          </a:p>
        </p:txBody>
      </p:sp>
    </p:spTree>
    <p:extLst>
      <p:ext uri="{BB962C8B-B14F-4D97-AF65-F5344CB8AC3E}">
        <p14:creationId xmlns:p14="http://schemas.microsoft.com/office/powerpoint/2010/main" val="165504583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60442-1814-9098-03FF-0B05A37A56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6685F9-8529-5140-307B-A051307703AA}"/>
              </a:ext>
            </a:extLst>
          </p:cNvPr>
          <p:cNvSpPr>
            <a:spLocks noGrp="1"/>
          </p:cNvSpPr>
          <p:nvPr>
            <p:ph type="title"/>
          </p:nvPr>
        </p:nvSpPr>
        <p:spPr>
          <a:xfrm>
            <a:off x="588263" y="457200"/>
            <a:ext cx="11018520" cy="553998"/>
          </a:xfrm>
        </p:spPr>
        <p:txBody>
          <a:bodyPr/>
          <a:lstStyle/>
          <a:p>
            <a:r>
              <a:rPr lang="en-US"/>
              <a:t>Open-source RAG chat app: JavaScript</a:t>
            </a:r>
          </a:p>
        </p:txBody>
      </p:sp>
      <p:sp>
        <p:nvSpPr>
          <p:cNvPr id="4" name="TextBox 3">
            <a:extLst>
              <a:ext uri="{FF2B5EF4-FFF2-40B4-BE49-F238E27FC236}">
                <a16:creationId xmlns:a16="http://schemas.microsoft.com/office/drawing/2014/main" id="{8B8168B6-1E5D-AEFE-31F8-1E5BB7282E4A}"/>
              </a:ext>
            </a:extLst>
          </p:cNvPr>
          <p:cNvSpPr txBox="1"/>
          <p:nvPr/>
        </p:nvSpPr>
        <p:spPr>
          <a:xfrm>
            <a:off x="6648868" y="1356360"/>
            <a:ext cx="4852667" cy="3077766"/>
          </a:xfrm>
          <a:prstGeom prst="rect">
            <a:avLst/>
          </a:prstGeom>
          <a:noFill/>
        </p:spPr>
        <p:txBody>
          <a:bodyPr wrap="square" lIns="0" tIns="0" rIns="0" bIns="0" rtlCol="0">
            <a:spAutoFit/>
          </a:bodyPr>
          <a:lstStyle/>
          <a:p>
            <a:pPr algn="l"/>
            <a:r>
              <a:rPr lang="en-US" sz="2000" b="1"/>
              <a:t>Retriever</a:t>
            </a:r>
            <a:r>
              <a:rPr lang="en-US" sz="2000"/>
              <a:t>: Cosmos DB for NoSQL</a:t>
            </a:r>
          </a:p>
          <a:p>
            <a:pPr algn="l"/>
            <a:endParaRPr lang="en-US" sz="2000"/>
          </a:p>
          <a:p>
            <a:pPr algn="l"/>
            <a:r>
              <a:rPr lang="en-US" sz="2000" b="1"/>
              <a:t>LLM</a:t>
            </a:r>
            <a:r>
              <a:rPr lang="en-US" sz="2000"/>
              <a:t>: GPT 3.5/4</a:t>
            </a:r>
          </a:p>
          <a:p>
            <a:pPr algn="l"/>
            <a:endParaRPr lang="en-US" sz="2000"/>
          </a:p>
          <a:p>
            <a:pPr algn="l"/>
            <a:r>
              <a:rPr lang="en-US" sz="2000" b="1"/>
              <a:t>Orchestrator: </a:t>
            </a:r>
            <a:r>
              <a:rPr lang="en-US" sz="2000"/>
              <a:t>Langchain.JS</a:t>
            </a:r>
          </a:p>
          <a:p>
            <a:pPr algn="l"/>
            <a:endParaRPr lang="en-US" sz="2000"/>
          </a:p>
          <a:p>
            <a:pPr algn="l"/>
            <a:r>
              <a:rPr lang="en-US" sz="2000" b="1"/>
              <a:t>Features</a:t>
            </a:r>
            <a:r>
              <a:rPr lang="en-US" sz="2000"/>
              <a:t>:</a:t>
            </a:r>
          </a:p>
          <a:p>
            <a:pPr algn="l"/>
            <a:r>
              <a:rPr lang="en-US" sz="2000"/>
              <a:t>    Serverless architecture (Azure Functions)</a:t>
            </a:r>
          </a:p>
          <a:p>
            <a:pPr algn="l"/>
            <a:endParaRPr lang="en-US" sz="2000"/>
          </a:p>
          <a:p>
            <a:pPr algn="l"/>
            <a:endParaRPr lang="en-US" sz="2000"/>
          </a:p>
        </p:txBody>
      </p:sp>
      <p:sp>
        <p:nvSpPr>
          <p:cNvPr id="5" name="TextBox 4">
            <a:extLst>
              <a:ext uri="{FF2B5EF4-FFF2-40B4-BE49-F238E27FC236}">
                <a16:creationId xmlns:a16="http://schemas.microsoft.com/office/drawing/2014/main" id="{22EFCCC0-A39F-87D2-10AC-3BF63A745B13}"/>
              </a:ext>
            </a:extLst>
          </p:cNvPr>
          <p:cNvSpPr txBox="1"/>
          <p:nvPr/>
        </p:nvSpPr>
        <p:spPr>
          <a:xfrm>
            <a:off x="588263" y="6093023"/>
            <a:ext cx="10343322" cy="307777"/>
          </a:xfrm>
          <a:prstGeom prst="rect">
            <a:avLst/>
          </a:prstGeom>
          <a:noFill/>
        </p:spPr>
        <p:txBody>
          <a:bodyPr wrap="square" lIns="0" tIns="0" rIns="0" bIns="0" rtlCol="0">
            <a:spAutoFit/>
          </a:bodyPr>
          <a:lstStyle/>
          <a:p>
            <a:pPr algn="l"/>
            <a:r>
              <a:rPr lang="en-US" sz="2000">
                <a:hlinkClick r:id="rId2">
                  <a:extLst>
                    <a:ext uri="{A12FA001-AC4F-418D-AE19-62706E023703}">
                      <ahyp:hlinkClr xmlns:ahyp="http://schemas.microsoft.com/office/drawing/2018/hyperlinkcolor" val="tx"/>
                    </a:ext>
                  </a:extLst>
                </a:hlinkClick>
              </a:rPr>
              <a:t>https://github.com/Azure-Samples/serverless-chat-langchainjs</a:t>
            </a:r>
            <a:r>
              <a:rPr lang="en-US" sz="2000"/>
              <a:t>         </a:t>
            </a:r>
          </a:p>
        </p:txBody>
      </p:sp>
      <p:pic>
        <p:nvPicPr>
          <p:cNvPr id="1026" name="Picture 2" descr="Animation showing the chat app in action">
            <a:extLst>
              <a:ext uri="{FF2B5EF4-FFF2-40B4-BE49-F238E27FC236}">
                <a16:creationId xmlns:a16="http://schemas.microsoft.com/office/drawing/2014/main" id="{C00B5236-C198-17C6-50F7-45AE461D55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263" y="1356360"/>
            <a:ext cx="5796798" cy="289839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DAEEB80-071C-15D3-0CCC-FB0ABA955265}"/>
              </a:ext>
            </a:extLst>
          </p:cNvPr>
          <p:cNvSpPr txBox="1"/>
          <p:nvPr/>
        </p:nvSpPr>
        <p:spPr>
          <a:xfrm>
            <a:off x="6751070" y="4668439"/>
            <a:ext cx="5440929" cy="923330"/>
          </a:xfrm>
          <a:prstGeom prst="rect">
            <a:avLst/>
          </a:prstGeom>
          <a:solidFill>
            <a:schemeClr val="accent5"/>
          </a:solidFill>
        </p:spPr>
        <p:txBody>
          <a:bodyPr wrap="square" lIns="0" tIns="0" rIns="0" bIns="0" rtlCol="0">
            <a:spAutoFit/>
          </a:bodyPr>
          <a:lstStyle/>
          <a:p>
            <a:pPr marL="91440">
              <a:spcBef>
                <a:spcPts val="600"/>
              </a:spcBef>
            </a:pPr>
            <a:r>
              <a:rPr lang="en-US" sz="2000" err="1"/>
              <a:t>"Building RAG apps in Langchain.JS"</a:t>
            </a:r>
          </a:p>
          <a:p>
            <a:pPr marL="91440"/>
            <a:r>
              <a:rPr lang="en-US" sz="2000">
                <a:latin typeface="-apple-system"/>
              </a:rPr>
              <a:t>September 4</a:t>
            </a:r>
            <a:r>
              <a:rPr lang="en-US" sz="2000" b="0" i="0">
                <a:effectLst/>
                <a:latin typeface="-apple-system"/>
              </a:rPr>
              <a:t>, 3:00 PM UTC / 8:00 AM PT</a:t>
            </a:r>
          </a:p>
          <a:p>
            <a:pPr marL="91440"/>
            <a:r>
              <a:rPr lang="en-US" sz="2000" err="1">
                <a:hlinkClick r:id="rId4">
                  <a:extLst>
                    <a:ext uri="{A12FA001-AC4F-418D-AE19-62706E023703}">
                      <ahyp:hlinkClr xmlns:ahyp="http://schemas.microsoft.com/office/drawing/2018/hyperlinkcolor" val="tx"/>
                    </a:ext>
                  </a:extLst>
                </a:hlinkClick>
              </a:rPr>
              <a:t>aka.ms/raghack/js</a:t>
            </a:r>
            <a:endParaRPr lang="en-US" sz="2000" err="1"/>
          </a:p>
        </p:txBody>
      </p:sp>
      <p:pic>
        <p:nvPicPr>
          <p:cNvPr id="11" name="Graphic 10" descr="Presentation with media outline">
            <a:extLst>
              <a:ext uri="{FF2B5EF4-FFF2-40B4-BE49-F238E27FC236}">
                <a16:creationId xmlns:a16="http://schemas.microsoft.com/office/drawing/2014/main" id="{B43C2F60-B6C8-55D3-4AAA-F287A52484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69216" y="4668439"/>
            <a:ext cx="914400" cy="914400"/>
          </a:xfrm>
          <a:prstGeom prst="rect">
            <a:avLst/>
          </a:prstGeom>
        </p:spPr>
      </p:pic>
    </p:spTree>
    <p:extLst>
      <p:ext uri="{BB962C8B-B14F-4D97-AF65-F5344CB8AC3E}">
        <p14:creationId xmlns:p14="http://schemas.microsoft.com/office/powerpoint/2010/main" val="315102720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4F733-5539-FBB5-8C78-BFA28ABA87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DC81F1-D29B-8C1E-25D3-EB44F4E5BF56}"/>
              </a:ext>
            </a:extLst>
          </p:cNvPr>
          <p:cNvSpPr>
            <a:spLocks noGrp="1"/>
          </p:cNvSpPr>
          <p:nvPr>
            <p:ph type="title"/>
          </p:nvPr>
        </p:nvSpPr>
        <p:spPr>
          <a:xfrm>
            <a:off x="588263" y="457200"/>
            <a:ext cx="11018520" cy="553998"/>
          </a:xfrm>
        </p:spPr>
        <p:txBody>
          <a:bodyPr/>
          <a:lstStyle/>
          <a:p>
            <a:r>
              <a:rPr lang="en-US"/>
              <a:t>Open-source RAG chat app: Java</a:t>
            </a:r>
          </a:p>
        </p:txBody>
      </p:sp>
      <p:sp>
        <p:nvSpPr>
          <p:cNvPr id="4" name="TextBox 3">
            <a:extLst>
              <a:ext uri="{FF2B5EF4-FFF2-40B4-BE49-F238E27FC236}">
                <a16:creationId xmlns:a16="http://schemas.microsoft.com/office/drawing/2014/main" id="{1A5FD0A3-6927-7738-D69F-EDFFBA866370}"/>
              </a:ext>
            </a:extLst>
          </p:cNvPr>
          <p:cNvSpPr txBox="1"/>
          <p:nvPr/>
        </p:nvSpPr>
        <p:spPr>
          <a:xfrm>
            <a:off x="7339333" y="1434370"/>
            <a:ext cx="4852667" cy="1846659"/>
          </a:xfrm>
          <a:prstGeom prst="rect">
            <a:avLst/>
          </a:prstGeom>
          <a:noFill/>
        </p:spPr>
        <p:txBody>
          <a:bodyPr wrap="square" lIns="0" tIns="0" rIns="0" bIns="0" rtlCol="0">
            <a:spAutoFit/>
          </a:bodyPr>
          <a:lstStyle/>
          <a:p>
            <a:pPr algn="l"/>
            <a:r>
              <a:rPr lang="en-US" sz="2000" b="1"/>
              <a:t>Retriever</a:t>
            </a:r>
            <a:r>
              <a:rPr lang="en-US" sz="2000"/>
              <a:t>: Azure AI Search</a:t>
            </a:r>
          </a:p>
          <a:p>
            <a:pPr algn="l"/>
            <a:endParaRPr lang="en-US" sz="2000"/>
          </a:p>
          <a:p>
            <a:pPr algn="l"/>
            <a:r>
              <a:rPr lang="en-US" sz="2000" b="1"/>
              <a:t>LLM</a:t>
            </a:r>
            <a:r>
              <a:rPr lang="en-US" sz="2000"/>
              <a:t>: GPT 3.5/4</a:t>
            </a:r>
          </a:p>
          <a:p>
            <a:pPr algn="l"/>
            <a:endParaRPr lang="en-US" sz="2000"/>
          </a:p>
          <a:p>
            <a:pPr algn="l"/>
            <a:r>
              <a:rPr lang="en-US" sz="2000" b="1"/>
              <a:t>Orchestrator: </a:t>
            </a:r>
            <a:r>
              <a:rPr lang="en-US" sz="2000"/>
              <a:t>Semantic Kernel</a:t>
            </a:r>
          </a:p>
          <a:p>
            <a:pPr algn="l"/>
            <a:endParaRPr lang="en-US" sz="2000"/>
          </a:p>
        </p:txBody>
      </p:sp>
      <p:sp>
        <p:nvSpPr>
          <p:cNvPr id="5" name="TextBox 4">
            <a:extLst>
              <a:ext uri="{FF2B5EF4-FFF2-40B4-BE49-F238E27FC236}">
                <a16:creationId xmlns:a16="http://schemas.microsoft.com/office/drawing/2014/main" id="{59B9FDCD-95FC-EDE5-4221-60165BD0605E}"/>
              </a:ext>
            </a:extLst>
          </p:cNvPr>
          <p:cNvSpPr txBox="1"/>
          <p:nvPr/>
        </p:nvSpPr>
        <p:spPr>
          <a:xfrm>
            <a:off x="588263" y="6093023"/>
            <a:ext cx="10343322" cy="307777"/>
          </a:xfrm>
          <a:prstGeom prst="rect">
            <a:avLst/>
          </a:prstGeom>
          <a:noFill/>
        </p:spPr>
        <p:txBody>
          <a:bodyPr wrap="square" lIns="0" tIns="0" rIns="0" bIns="0" rtlCol="0">
            <a:spAutoFit/>
          </a:bodyPr>
          <a:lstStyle/>
          <a:p>
            <a:pPr algn="l"/>
            <a:r>
              <a:rPr lang="en-US" sz="2000">
                <a:hlinkClick r:id="rId3">
                  <a:extLst>
                    <a:ext uri="{A12FA001-AC4F-418D-AE19-62706E023703}">
                      <ahyp:hlinkClr xmlns:ahyp="http://schemas.microsoft.com/office/drawing/2018/hyperlinkcolor" val="tx"/>
                    </a:ext>
                  </a:extLst>
                </a:hlinkClick>
              </a:rPr>
              <a:t>https://github.com/Azure-Samples/azure-search-openai-demo-java/</a:t>
            </a:r>
            <a:r>
              <a:rPr lang="en-US" sz="2000"/>
              <a:t>         </a:t>
            </a:r>
          </a:p>
        </p:txBody>
      </p:sp>
      <p:sp>
        <p:nvSpPr>
          <p:cNvPr id="6" name="TextBox 5">
            <a:extLst>
              <a:ext uri="{FF2B5EF4-FFF2-40B4-BE49-F238E27FC236}">
                <a16:creationId xmlns:a16="http://schemas.microsoft.com/office/drawing/2014/main" id="{1FC0BB47-8FE8-6A2E-9CFA-D732786D855A}"/>
              </a:ext>
            </a:extLst>
          </p:cNvPr>
          <p:cNvSpPr txBox="1"/>
          <p:nvPr/>
        </p:nvSpPr>
        <p:spPr>
          <a:xfrm>
            <a:off x="7240556" y="4333505"/>
            <a:ext cx="4951444" cy="1231106"/>
          </a:xfrm>
          <a:prstGeom prst="rect">
            <a:avLst/>
          </a:prstGeom>
          <a:solidFill>
            <a:schemeClr val="accent5"/>
          </a:solidFill>
        </p:spPr>
        <p:txBody>
          <a:bodyPr wrap="square" lIns="0" tIns="0" rIns="0" bIns="0" rtlCol="0">
            <a:spAutoFit/>
          </a:bodyPr>
          <a:lstStyle/>
          <a:p>
            <a:pPr marL="91440"/>
            <a:r>
              <a:rPr lang="en-US" sz="2000" err="1"/>
              <a:t>"Building RAG apps with</a:t>
            </a:r>
          </a:p>
          <a:p>
            <a:pPr marL="91440"/>
            <a:r>
              <a:rPr lang="en-US" sz="2000" err="1"/>
              <a:t>Java + Semantic Kernel"</a:t>
            </a:r>
          </a:p>
          <a:p>
            <a:pPr marL="91440"/>
            <a:r>
              <a:rPr lang="en-US" sz="2000">
                <a:latin typeface="-apple-system"/>
              </a:rPr>
              <a:t>Sept. 9</a:t>
            </a:r>
            <a:r>
              <a:rPr lang="en-US" sz="2000" b="0" i="0">
                <a:effectLst/>
                <a:latin typeface="-apple-system"/>
              </a:rPr>
              <a:t>, 3:00 PM UTC / 8:00 AM PT</a:t>
            </a:r>
          </a:p>
          <a:p>
            <a:pPr marL="91440"/>
            <a:r>
              <a:rPr lang="en-US" sz="2000" err="1">
                <a:hlinkClick r:id="rId4">
                  <a:extLst>
                    <a:ext uri="{A12FA001-AC4F-418D-AE19-62706E023703}">
                      <ahyp:hlinkClr xmlns:ahyp="http://schemas.microsoft.com/office/drawing/2018/hyperlinkcolor" val="tx"/>
                    </a:ext>
                  </a:extLst>
                </a:hlinkClick>
              </a:rPr>
              <a:t>aka.ms/raghack/java-sk</a:t>
            </a:r>
            <a:endParaRPr lang="en-US" sz="2000" err="1"/>
          </a:p>
        </p:txBody>
      </p:sp>
      <p:pic>
        <p:nvPicPr>
          <p:cNvPr id="7" name="Graphic 6" descr="Presentation with media outline">
            <a:extLst>
              <a:ext uri="{FF2B5EF4-FFF2-40B4-BE49-F238E27FC236}">
                <a16:creationId xmlns:a16="http://schemas.microsoft.com/office/drawing/2014/main" id="{CF31D8CC-05B4-8523-AE89-E0557D846B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78547" y="4491155"/>
            <a:ext cx="914400" cy="914400"/>
          </a:xfrm>
          <a:prstGeom prst="rect">
            <a:avLst/>
          </a:prstGeom>
        </p:spPr>
      </p:pic>
      <p:pic>
        <p:nvPicPr>
          <p:cNvPr id="2050" name="Picture 2" descr="Chat screen">
            <a:extLst>
              <a:ext uri="{FF2B5EF4-FFF2-40B4-BE49-F238E27FC236}">
                <a16:creationId xmlns:a16="http://schemas.microsoft.com/office/drawing/2014/main" id="{01FF8604-51D0-1899-D30D-310C7DBDC8C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482" b="35529"/>
          <a:stretch/>
        </p:blipFill>
        <p:spPr bwMode="auto">
          <a:xfrm>
            <a:off x="514350" y="1343796"/>
            <a:ext cx="6481746" cy="4247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3890924"/>
      </p:ext>
    </p:extLst>
  </p:cSld>
  <p:clrMapOvr>
    <a:masterClrMapping/>
  </p:clrMapOvr>
  <p:transition>
    <p:fade/>
  </p:transition>
  <p:extLst>
    <p:ext uri="{6950BFC3-D8DA-4A85-94F7-54DA5524770B}">
      <p188:commentRel xmlns:p188="http://schemas.microsoft.com/office/powerpoint/2018/8/main" r:id="rId2"/>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A2731-7253-254D-6002-76B0B4C481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AF828F-9B5F-0D50-B497-F9A4579F722C}"/>
              </a:ext>
            </a:extLst>
          </p:cNvPr>
          <p:cNvSpPr>
            <a:spLocks noGrp="1"/>
          </p:cNvSpPr>
          <p:nvPr>
            <p:ph type="title"/>
          </p:nvPr>
        </p:nvSpPr>
        <p:spPr>
          <a:xfrm>
            <a:off x="588263" y="457200"/>
            <a:ext cx="11018520" cy="553998"/>
          </a:xfrm>
        </p:spPr>
        <p:txBody>
          <a:bodyPr/>
          <a:lstStyle/>
          <a:p>
            <a:r>
              <a:rPr lang="en-US"/>
              <a:t>Open-source RAG chat solution: Azure AI Studio</a:t>
            </a:r>
          </a:p>
        </p:txBody>
      </p:sp>
      <p:sp>
        <p:nvSpPr>
          <p:cNvPr id="4" name="TextBox 3">
            <a:extLst>
              <a:ext uri="{FF2B5EF4-FFF2-40B4-BE49-F238E27FC236}">
                <a16:creationId xmlns:a16="http://schemas.microsoft.com/office/drawing/2014/main" id="{3BDDA810-47D4-C6C4-283C-0AC8A81C8163}"/>
              </a:ext>
            </a:extLst>
          </p:cNvPr>
          <p:cNvSpPr txBox="1"/>
          <p:nvPr/>
        </p:nvSpPr>
        <p:spPr>
          <a:xfrm>
            <a:off x="7339333" y="1434370"/>
            <a:ext cx="4852667" cy="2769989"/>
          </a:xfrm>
          <a:prstGeom prst="rect">
            <a:avLst/>
          </a:prstGeom>
          <a:noFill/>
        </p:spPr>
        <p:txBody>
          <a:bodyPr wrap="square" lIns="0" tIns="0" rIns="0" bIns="0" rtlCol="0">
            <a:spAutoFit/>
          </a:bodyPr>
          <a:lstStyle/>
          <a:p>
            <a:pPr algn="l"/>
            <a:r>
              <a:rPr lang="en-US" sz="2000" b="1"/>
              <a:t>Retriever</a:t>
            </a:r>
            <a:r>
              <a:rPr lang="en-US" sz="2000"/>
              <a:t>: Azure AI Search</a:t>
            </a:r>
          </a:p>
          <a:p>
            <a:pPr algn="l"/>
            <a:endParaRPr lang="en-US" sz="2000"/>
          </a:p>
          <a:p>
            <a:pPr algn="l"/>
            <a:r>
              <a:rPr lang="en-US" sz="2000" b="1"/>
              <a:t>LLM</a:t>
            </a:r>
            <a:r>
              <a:rPr lang="en-US" sz="2000"/>
              <a:t>: GPT 3.5/4</a:t>
            </a:r>
          </a:p>
          <a:p>
            <a:pPr algn="l"/>
            <a:endParaRPr lang="en-US" sz="2000"/>
          </a:p>
          <a:p>
            <a:pPr algn="l"/>
            <a:r>
              <a:rPr lang="en-US" sz="2000" b="1"/>
              <a:t>Orchestrator: </a:t>
            </a:r>
            <a:r>
              <a:rPr lang="en-US" sz="2000"/>
              <a:t>PromptFlow</a:t>
            </a:r>
          </a:p>
          <a:p>
            <a:pPr algn="l"/>
            <a:endParaRPr lang="en-US" sz="2000"/>
          </a:p>
          <a:p>
            <a:pPr algn="l"/>
            <a:r>
              <a:rPr lang="en-US" sz="2000" b="1"/>
              <a:t>Features</a:t>
            </a:r>
            <a:r>
              <a:rPr lang="en-US" sz="2000"/>
              <a:t>:</a:t>
            </a:r>
          </a:p>
          <a:p>
            <a:pPr algn="l"/>
            <a:r>
              <a:rPr lang="en-US" sz="2000"/>
              <a:t>    CosmosDB user info lookup</a:t>
            </a:r>
          </a:p>
          <a:p>
            <a:pPr algn="l"/>
            <a:endParaRPr lang="en-US" sz="2000"/>
          </a:p>
        </p:txBody>
      </p:sp>
      <p:sp>
        <p:nvSpPr>
          <p:cNvPr id="5" name="TextBox 4">
            <a:extLst>
              <a:ext uri="{FF2B5EF4-FFF2-40B4-BE49-F238E27FC236}">
                <a16:creationId xmlns:a16="http://schemas.microsoft.com/office/drawing/2014/main" id="{11418531-4512-C5A1-BFD0-4E3747CB2849}"/>
              </a:ext>
            </a:extLst>
          </p:cNvPr>
          <p:cNvSpPr txBox="1"/>
          <p:nvPr/>
        </p:nvSpPr>
        <p:spPr>
          <a:xfrm>
            <a:off x="588263" y="6093023"/>
            <a:ext cx="10343322" cy="307777"/>
          </a:xfrm>
          <a:prstGeom prst="rect">
            <a:avLst/>
          </a:prstGeom>
          <a:noFill/>
        </p:spPr>
        <p:txBody>
          <a:bodyPr wrap="square" lIns="0" tIns="0" rIns="0" bIns="0" rtlCol="0">
            <a:spAutoFit/>
          </a:bodyPr>
          <a:lstStyle/>
          <a:p>
            <a:pPr algn="l"/>
            <a:r>
              <a:rPr lang="en-US" sz="2000">
                <a:hlinkClick r:id="rId2">
                  <a:extLst>
                    <a:ext uri="{A12FA001-AC4F-418D-AE19-62706E023703}">
                      <ahyp:hlinkClr xmlns:ahyp="http://schemas.microsoft.com/office/drawing/2018/hyperlinkcolor" val="tx"/>
                    </a:ext>
                  </a:extLst>
                </a:hlinkClick>
              </a:rPr>
              <a:t>https://github.com/Azure-Samples/contoso-chat</a:t>
            </a:r>
            <a:r>
              <a:rPr lang="en-US" sz="2000"/>
              <a:t>         </a:t>
            </a:r>
          </a:p>
        </p:txBody>
      </p:sp>
      <p:pic>
        <p:nvPicPr>
          <p:cNvPr id="3074" name="Picture 2" descr="Architecture Diagram">
            <a:extLst>
              <a:ext uri="{FF2B5EF4-FFF2-40B4-BE49-F238E27FC236}">
                <a16:creationId xmlns:a16="http://schemas.microsoft.com/office/drawing/2014/main" id="{579F3A3D-88EE-441D-00EC-6329F305CE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919" y="1264230"/>
            <a:ext cx="6124742" cy="370572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FA88D5A-8D1B-8560-040E-14223294A2A0}"/>
              </a:ext>
            </a:extLst>
          </p:cNvPr>
          <p:cNvSpPr txBox="1"/>
          <p:nvPr/>
        </p:nvSpPr>
        <p:spPr>
          <a:xfrm>
            <a:off x="7240556" y="4333505"/>
            <a:ext cx="4951444" cy="1231106"/>
          </a:xfrm>
          <a:prstGeom prst="rect">
            <a:avLst/>
          </a:prstGeom>
          <a:solidFill>
            <a:schemeClr val="accent5"/>
          </a:solidFill>
        </p:spPr>
        <p:txBody>
          <a:bodyPr wrap="square" lIns="0" tIns="0" rIns="0" bIns="0" rtlCol="0">
            <a:spAutoFit/>
          </a:bodyPr>
          <a:lstStyle/>
          <a:p>
            <a:pPr marL="91440"/>
            <a:r>
              <a:rPr lang="en-US" sz="2000" err="1"/>
              <a:t>"Building RAG apps with</a:t>
            </a:r>
          </a:p>
          <a:p>
            <a:pPr marL="91440"/>
            <a:r>
              <a:rPr lang="en-US" sz="2000" err="1"/>
              <a:t>Azure AI Studio"</a:t>
            </a:r>
          </a:p>
          <a:p>
            <a:pPr marL="91440"/>
            <a:r>
              <a:rPr lang="en-US" sz="2000">
                <a:latin typeface="-apple-system"/>
              </a:rPr>
              <a:t>Sept. 3</a:t>
            </a:r>
            <a:r>
              <a:rPr lang="en-US" sz="2000" b="0" i="0">
                <a:effectLst/>
                <a:latin typeface="-apple-system"/>
              </a:rPr>
              <a:t>, 8:00 PM UTC / 1:00 PM PT</a:t>
            </a:r>
          </a:p>
          <a:p>
            <a:pPr marL="91440"/>
            <a:r>
              <a:rPr lang="en-US" sz="2000" err="1">
                <a:hlinkClick r:id="rId4">
                  <a:extLst>
                    <a:ext uri="{A12FA001-AC4F-418D-AE19-62706E023703}">
                      <ahyp:hlinkClr xmlns:ahyp="http://schemas.microsoft.com/office/drawing/2018/hyperlinkcolor" val="tx"/>
                    </a:ext>
                  </a:extLst>
                </a:hlinkClick>
              </a:rPr>
              <a:t>aka.ms/raghack/aistudio</a:t>
            </a:r>
            <a:endParaRPr lang="en-US" sz="2000" err="1"/>
          </a:p>
        </p:txBody>
      </p:sp>
      <p:pic>
        <p:nvPicPr>
          <p:cNvPr id="8" name="Graphic 7" descr="Presentation with media outline">
            <a:extLst>
              <a:ext uri="{FF2B5EF4-FFF2-40B4-BE49-F238E27FC236}">
                <a16:creationId xmlns:a16="http://schemas.microsoft.com/office/drawing/2014/main" id="{A9A7FD98-0662-51BA-1EBB-0AF31B7C1D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78547" y="4491155"/>
            <a:ext cx="914400" cy="914400"/>
          </a:xfrm>
          <a:prstGeom prst="rect">
            <a:avLst/>
          </a:prstGeom>
        </p:spPr>
      </p:pic>
    </p:spTree>
    <p:extLst>
      <p:ext uri="{BB962C8B-B14F-4D97-AF65-F5344CB8AC3E}">
        <p14:creationId xmlns:p14="http://schemas.microsoft.com/office/powerpoint/2010/main" val="329042046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cs typeface="Segoe UI"/>
              </a:rPr>
              <a:t>RAGHack: Next steps</a:t>
            </a:r>
            <a:endParaRPr lang="en-US"/>
          </a:p>
        </p:txBody>
      </p:sp>
      <p:sp>
        <p:nvSpPr>
          <p:cNvPr id="3" name="Content Placeholder 2">
            <a:extLst>
              <a:ext uri="{FF2B5EF4-FFF2-40B4-BE49-F238E27FC236}">
                <a16:creationId xmlns:a16="http://schemas.microsoft.com/office/drawing/2014/main" id="{4F3B212D-5770-6337-F472-59B7DFD16C5D}"/>
              </a:ext>
            </a:extLst>
          </p:cNvPr>
          <p:cNvSpPr>
            <a:spLocks noGrp="1"/>
          </p:cNvSpPr>
          <p:nvPr>
            <p:ph sz="quarter" idx="10"/>
          </p:nvPr>
        </p:nvSpPr>
        <p:spPr>
          <a:xfrm>
            <a:off x="584200" y="1435100"/>
            <a:ext cx="11731142" cy="4339650"/>
          </a:xfrm>
        </p:spPr>
        <p:txBody>
          <a:bodyPr vert="horz" wrap="square" lIns="0" tIns="0" rIns="0" bIns="0" rtlCol="0" anchor="t">
            <a:spAutoFit/>
          </a:bodyPr>
          <a:lstStyle/>
          <a:p>
            <a:pPr marL="0" indent="0">
              <a:buNone/>
            </a:pPr>
            <a:r>
              <a:rPr lang="en-US" sz="2600">
                <a:latin typeface="Aptos"/>
                <a:cs typeface="Segoe UI"/>
              </a:rPr>
              <a:t>Register for the hackathon @ </a:t>
            </a:r>
            <a:r>
              <a:rPr lang="en-US" sz="3000">
                <a:latin typeface="Aptos"/>
                <a:cs typeface="Segoe UI"/>
                <a:hlinkClick r:id="rId3"/>
              </a:rPr>
              <a:t>aka.ms/raghack/register</a:t>
            </a:r>
            <a:endParaRPr lang="en-US" sz="3000"/>
          </a:p>
          <a:p>
            <a:pPr marL="0" indent="0">
              <a:buNone/>
            </a:pPr>
            <a:endParaRPr lang="en-US" sz="2600">
              <a:latin typeface="Aptos"/>
              <a:cs typeface="Segoe UI"/>
            </a:endParaRPr>
          </a:p>
          <a:p>
            <a:pPr marL="0" indent="0">
              <a:buNone/>
            </a:pPr>
            <a:r>
              <a:rPr lang="en-US" sz="2600">
                <a:latin typeface="Aptos"/>
                <a:cs typeface="Segoe UI"/>
              </a:rPr>
              <a:t>Hack, hack, hack! Try our code samples or start from scratch!🧑🏿‍💻 👩🏻‍💻 👩🏼‍💻</a:t>
            </a:r>
            <a:endParaRPr lang="en-US">
              <a:cs typeface="Segoe UI"/>
            </a:endParaRPr>
          </a:p>
          <a:p>
            <a:pPr marL="0" indent="0">
              <a:buNone/>
            </a:pPr>
            <a:endParaRPr lang="en-US" sz="2600">
              <a:latin typeface="Aptos"/>
              <a:cs typeface="Segoe UI"/>
            </a:endParaRPr>
          </a:p>
          <a:p>
            <a:pPr marL="0" indent="0">
              <a:buNone/>
            </a:pPr>
            <a:r>
              <a:rPr lang="en-US" sz="2600">
                <a:latin typeface="Aptos"/>
                <a:cs typeface="Segoe UI"/>
              </a:rPr>
              <a:t>For any questions, post in GitHub forum or attend Discord Office Hours.  🙋🏼 🙋🏾‍♀️  </a:t>
            </a:r>
            <a:endParaRPr lang="en-US">
              <a:cs typeface="Segoe UI"/>
            </a:endParaRPr>
          </a:p>
          <a:p>
            <a:pPr marL="0" indent="0">
              <a:buNone/>
            </a:pPr>
            <a:endParaRPr lang="en-US" sz="2600">
              <a:latin typeface="Aptos"/>
              <a:cs typeface="Segoe UI"/>
            </a:endParaRPr>
          </a:p>
          <a:p>
            <a:pPr marL="0" indent="0">
              <a:buNone/>
            </a:pPr>
            <a:r>
              <a:rPr lang="en-US" sz="2600">
                <a:latin typeface="Aptos"/>
                <a:cs typeface="Segoe UI"/>
              </a:rPr>
              <a:t>Join more live RAG sessions!  </a:t>
            </a:r>
            <a:r>
              <a:rPr lang="en-US">
                <a:latin typeface="Segoe UI"/>
                <a:cs typeface="Segoe UI"/>
                <a:hlinkClick r:id="rId4"/>
              </a:rPr>
              <a:t>aka.ms/raghack/streams</a:t>
            </a:r>
            <a:endParaRPr lang="en-US">
              <a:solidFill>
                <a:srgbClr val="000000"/>
              </a:solidFill>
              <a:latin typeface="Segoe UI"/>
              <a:cs typeface="Segoe UI"/>
            </a:endParaRPr>
          </a:p>
          <a:p>
            <a:pPr marL="0" indent="0">
              <a:buNone/>
            </a:pPr>
            <a:endParaRPr lang="en-US" sz="2600">
              <a:latin typeface="Aptos"/>
              <a:cs typeface="Segoe UI"/>
            </a:endParaRPr>
          </a:p>
          <a:p>
            <a:pPr marL="0" indent="0">
              <a:buNone/>
            </a:pPr>
            <a:r>
              <a:rPr lang="en-US" sz="2600">
                <a:latin typeface="Aptos"/>
                <a:cs typeface="Segoe UI"/>
              </a:rPr>
              <a:t>Submit your project before September 16</a:t>
            </a:r>
            <a:r>
              <a:rPr lang="en-US" sz="2600" baseline="30000">
                <a:latin typeface="Aptos"/>
                <a:cs typeface="Segoe UI"/>
              </a:rPr>
              <a:t>th</a:t>
            </a:r>
            <a:r>
              <a:rPr lang="en-US" sz="2600">
                <a:latin typeface="Aptos"/>
                <a:cs typeface="Segoe UI"/>
              </a:rPr>
              <a:t> 11:59 PM PT to win prizes! 💵</a:t>
            </a:r>
            <a:endParaRPr lang="en-US">
              <a:cs typeface="Segoe UI"/>
            </a:endParaRPr>
          </a:p>
        </p:txBody>
      </p:sp>
      <p:sp>
        <p:nvSpPr>
          <p:cNvPr id="4" name="TextBox 3">
            <a:extLst>
              <a:ext uri="{FF2B5EF4-FFF2-40B4-BE49-F238E27FC236}">
                <a16:creationId xmlns:a16="http://schemas.microsoft.com/office/drawing/2014/main" id="{9EB109E7-2521-2EE7-16AC-6166884C0857}"/>
              </a:ext>
            </a:extLst>
          </p:cNvPr>
          <p:cNvSpPr txBox="1"/>
          <p:nvPr/>
        </p:nvSpPr>
        <p:spPr>
          <a:xfrm>
            <a:off x="8579977" y="380256"/>
            <a:ext cx="3307223" cy="630942"/>
          </a:xfrm>
          <a:prstGeom prst="rect">
            <a:avLst/>
          </a:prstGeom>
          <a:noFill/>
        </p:spPr>
        <p:txBody>
          <a:bodyPr wrap="square">
            <a:spAutoFit/>
          </a:bodyPr>
          <a:lstStyle/>
          <a:p>
            <a:r>
              <a:rPr lang="en-US" sz="3500">
                <a:latin typeface="Segoe UI"/>
                <a:cs typeface="Segoe UI"/>
                <a:hlinkClick r:id="rId4">
                  <a:extLst>
                    <a:ext uri="{A12FA001-AC4F-418D-AE19-62706E023703}">
                      <ahyp:hlinkClr xmlns:ahyp="http://schemas.microsoft.com/office/drawing/2018/hyperlinkcolor" val="tx"/>
                    </a:ext>
                  </a:extLst>
                </a:hlinkClick>
              </a:rPr>
              <a:t>aka.ms/raghack</a:t>
            </a:r>
            <a:endParaRPr lang="en-US" sz="3500"/>
          </a:p>
        </p:txBody>
      </p:sp>
    </p:spTree>
    <p:extLst>
      <p:ext uri="{BB962C8B-B14F-4D97-AF65-F5344CB8AC3E}">
        <p14:creationId xmlns:p14="http://schemas.microsoft.com/office/powerpoint/2010/main" val="8077136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D5B777-B2CC-3334-5DB3-6974BE010526}"/>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1A6E573F-0AC6-0443-EC79-73998D273A7D}"/>
              </a:ext>
            </a:extLst>
          </p:cNvPr>
          <p:cNvSpPr>
            <a:spLocks noGrp="1"/>
          </p:cNvSpPr>
          <p:nvPr>
            <p:ph type="title"/>
          </p:nvPr>
        </p:nvSpPr>
        <p:spPr/>
        <p:txBody>
          <a:bodyPr/>
          <a:lstStyle/>
          <a:p>
            <a:r>
              <a:rPr lang="en-US"/>
              <a:t>RAGHack submission process</a:t>
            </a:r>
          </a:p>
        </p:txBody>
      </p:sp>
      <p:sp>
        <p:nvSpPr>
          <p:cNvPr id="7" name="Content Placeholder 2">
            <a:extLst>
              <a:ext uri="{FF2B5EF4-FFF2-40B4-BE49-F238E27FC236}">
                <a16:creationId xmlns:a16="http://schemas.microsoft.com/office/drawing/2014/main" id="{A05CC5C4-08C5-3B6D-191B-237C1D49F972}"/>
              </a:ext>
            </a:extLst>
          </p:cNvPr>
          <p:cNvSpPr txBox="1">
            <a:spLocks/>
          </p:cNvSpPr>
          <p:nvPr/>
        </p:nvSpPr>
        <p:spPr>
          <a:xfrm>
            <a:off x="588263" y="1448728"/>
            <a:ext cx="7815508" cy="480402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14350" indent="-514350" fontAlgn="base">
              <a:buFont typeface="+mj-lt"/>
              <a:buAutoNum type="arabicPeriod"/>
            </a:pPr>
            <a:r>
              <a:rPr lang="en-US"/>
              <a:t>Register by registering for </a:t>
            </a:r>
            <a:r>
              <a:rPr lang="en-US" i="1"/>
              <a:t>any</a:t>
            </a:r>
            <a:r>
              <a:rPr lang="en-US"/>
              <a:t> of the RAGHack live streams linked from </a:t>
            </a:r>
            <a:r>
              <a:rPr lang="en-US">
                <a:solidFill>
                  <a:srgbClr val="FFFFFF"/>
                </a:solidFill>
                <a:hlinkClick r:id="rId3">
                  <a:extLst>
                    <a:ext uri="{A12FA001-AC4F-418D-AE19-62706E023703}">
                      <ahyp:hlinkClr xmlns:ahyp="http://schemas.microsoft.com/office/drawing/2018/hyperlinkcolor" val="tx"/>
                    </a:ext>
                  </a:extLst>
                </a:hlinkClick>
              </a:rPr>
              <a:t>aka.ms/raghack/streams</a:t>
            </a:r>
            <a:endParaRPr lang="en-US">
              <a:solidFill>
                <a:srgbClr val="FFFFFF"/>
              </a:solidFill>
            </a:endParaRPr>
          </a:p>
          <a:p>
            <a:pPr marL="514350" indent="-514350" fontAlgn="base">
              <a:buFont typeface="+mj-lt"/>
              <a:buAutoNum type="arabicPeriod"/>
            </a:pPr>
            <a:r>
              <a:rPr lang="en-US">
                <a:solidFill>
                  <a:srgbClr val="FFFFFF"/>
                </a:solidFill>
              </a:rPr>
              <a:t>Before </a:t>
            </a:r>
            <a:r>
              <a:rPr lang="en-US" sz="2800">
                <a:solidFill>
                  <a:schemeClr val="tx1"/>
                </a:solidFill>
                <a:ea typeface="Segoe UI" pitchFamily="34" charset="0"/>
                <a:cs typeface="Segoe UI"/>
              </a:rPr>
              <a:t>September 16, 11:59 PM PT, submit your hack by filing an issue in </a:t>
            </a:r>
            <a:r>
              <a:rPr lang="en-US" sz="2800">
                <a:solidFill>
                  <a:srgbClr val="FFFFFF"/>
                </a:solidFill>
                <a:ea typeface="Segoe UI" pitchFamily="34" charset="0"/>
                <a:cs typeface="Segoe UI"/>
                <a:hlinkClick r:id="rId4">
                  <a:extLst>
                    <a:ext uri="{A12FA001-AC4F-418D-AE19-62706E023703}">
                      <ahyp:hlinkClr xmlns:ahyp="http://schemas.microsoft.com/office/drawing/2018/hyperlinkcolor" val="tx"/>
                    </a:ext>
                  </a:extLst>
                </a:hlinkClick>
              </a:rPr>
              <a:t>aka.ms/raghack</a:t>
            </a:r>
            <a:r>
              <a:rPr lang="en-US" sz="2800">
                <a:solidFill>
                  <a:srgbClr val="FFFFFF"/>
                </a:solidFill>
                <a:ea typeface="Segoe UI" pitchFamily="34" charset="0"/>
                <a:cs typeface="Segoe UI"/>
              </a:rPr>
              <a:t> </a:t>
            </a:r>
            <a:r>
              <a:rPr lang="en-US" sz="2800">
                <a:solidFill>
                  <a:schemeClr val="tx1"/>
                </a:solidFill>
                <a:ea typeface="Segoe UI" pitchFamily="34" charset="0"/>
                <a:cs typeface="Segoe UI"/>
              </a:rPr>
              <a:t>and fill out all the fields. A project repo and demo video is required, a deployed endpoint is optional. Include team members if you have any.</a:t>
            </a:r>
            <a:endParaRPr lang="en-US" sz="2800">
              <a:solidFill>
                <a:srgbClr val="FFFFFF"/>
              </a:solidFill>
              <a:ea typeface="Segoe UI" pitchFamily="34" charset="0"/>
              <a:cs typeface="Segoe UI"/>
            </a:endParaRPr>
          </a:p>
          <a:p>
            <a:pPr marL="514350" indent="-514350" fontAlgn="base">
              <a:buFont typeface="+mj-lt"/>
              <a:buAutoNum type="arabicPeriod"/>
            </a:pPr>
            <a:r>
              <a:rPr lang="en-US">
                <a:solidFill>
                  <a:srgbClr val="FFFFFF"/>
                </a:solidFill>
                <a:cs typeface="Segoe UI"/>
              </a:rPr>
              <a:t>Wait a few weeks for judges to score!</a:t>
            </a:r>
            <a:endParaRPr lang="en-US">
              <a:solidFill>
                <a:srgbClr val="FFFFFF"/>
              </a:solidFill>
            </a:endParaRPr>
          </a:p>
          <a:p>
            <a:pPr marL="514350" indent="-514350" fontAlgn="base">
              <a:buFont typeface="+mj-lt"/>
              <a:buAutoNum type="arabicPeriod"/>
            </a:pPr>
            <a:endParaRPr lang="en-US">
              <a:solidFill>
                <a:srgbClr val="FFFFFF"/>
              </a:solidFill>
            </a:endParaRPr>
          </a:p>
          <a:p>
            <a:pPr marL="514350" indent="-514350" fontAlgn="base">
              <a:buFont typeface="+mj-lt"/>
              <a:buAutoNum type="arabicPeriod"/>
            </a:pPr>
            <a:endParaRPr lang="en-US"/>
          </a:p>
          <a:p>
            <a:pPr marL="514350" indent="-514350" fontAlgn="base">
              <a:buFont typeface="+mj-lt"/>
              <a:buAutoNum type="arabicPeriod"/>
            </a:pPr>
            <a:endParaRPr lang="en-US"/>
          </a:p>
        </p:txBody>
      </p:sp>
      <p:pic>
        <p:nvPicPr>
          <p:cNvPr id="3" name="Picture 2" descr="A screenshot of a computer&#10;&#10;Description automatically generated">
            <a:extLst>
              <a:ext uri="{FF2B5EF4-FFF2-40B4-BE49-F238E27FC236}">
                <a16:creationId xmlns:a16="http://schemas.microsoft.com/office/drawing/2014/main" id="{7C694782-E94A-2B27-EFB6-7E9EFE67F9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3771" y="0"/>
            <a:ext cx="5876351" cy="6858000"/>
          </a:xfrm>
          <a:prstGeom prst="rect">
            <a:avLst/>
          </a:prstGeom>
          <a:ln>
            <a:solidFill>
              <a:schemeClr val="accent1">
                <a:lumMod val="75000"/>
              </a:schemeClr>
            </a:solidFill>
          </a:ln>
        </p:spPr>
      </p:pic>
    </p:spTree>
    <p:extLst>
      <p:ext uri="{BB962C8B-B14F-4D97-AF65-F5344CB8AC3E}">
        <p14:creationId xmlns:p14="http://schemas.microsoft.com/office/powerpoint/2010/main" val="13374172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A0B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9597F-E851-7BC8-2461-D5ADA7025EB3}"/>
              </a:ext>
            </a:extLst>
          </p:cNvPr>
          <p:cNvSpPr>
            <a:spLocks noGrp="1"/>
          </p:cNvSpPr>
          <p:nvPr>
            <p:ph type="title"/>
          </p:nvPr>
        </p:nvSpPr>
        <p:spPr>
          <a:xfrm>
            <a:off x="584200" y="2302670"/>
            <a:ext cx="10455102" cy="1231106"/>
          </a:xfrm>
        </p:spPr>
        <p:txBody>
          <a:bodyPr/>
          <a:lstStyle/>
          <a:p>
            <a:r>
              <a:rPr lang="en-US">
                <a:latin typeface="Segoe Sans Display Semibold"/>
                <a:cs typeface="Segoe Sans Display Semibold"/>
              </a:rPr>
              <a:t>RAG: Retrieval Augmented Generation 101</a:t>
            </a:r>
            <a:endParaRPr lang="en-US"/>
          </a:p>
        </p:txBody>
      </p:sp>
      <p:sp>
        <p:nvSpPr>
          <p:cNvPr id="7" name="Text Placeholder 2">
            <a:extLst>
              <a:ext uri="{FF2B5EF4-FFF2-40B4-BE49-F238E27FC236}">
                <a16:creationId xmlns:a16="http://schemas.microsoft.com/office/drawing/2014/main" id="{9469F220-09AA-B411-7469-37AEC591CA02}"/>
              </a:ext>
            </a:extLst>
          </p:cNvPr>
          <p:cNvSpPr>
            <a:spLocks noGrp="1"/>
          </p:cNvSpPr>
          <p:nvPr>
            <p:ph type="body" sz="quarter" idx="12"/>
          </p:nvPr>
        </p:nvSpPr>
        <p:spPr>
          <a:xfrm>
            <a:off x="584200" y="3962400"/>
            <a:ext cx="9144000" cy="830997"/>
          </a:xfrm>
        </p:spPr>
        <p:txBody>
          <a:bodyPr/>
          <a:lstStyle/>
          <a:p>
            <a:r>
              <a:rPr lang="en-US"/>
              <a:t>Pamela Fox, Python Cloud Advocate</a:t>
            </a:r>
          </a:p>
          <a:p>
            <a:r>
              <a:rPr lang="en-US"/>
              <a:t>@pamelafox</a:t>
            </a:r>
          </a:p>
          <a:p>
            <a:r>
              <a:rPr lang="en-US"/>
              <a:t>pamelafox.org</a:t>
            </a:r>
          </a:p>
        </p:txBody>
      </p:sp>
    </p:spTree>
    <p:extLst>
      <p:ext uri="{BB962C8B-B14F-4D97-AF65-F5344CB8AC3E}">
        <p14:creationId xmlns:p14="http://schemas.microsoft.com/office/powerpoint/2010/main" val="384571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D1105-7029-D377-4E6B-6F9AF84987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56B6AA-9757-A00F-0DD4-030B190EC80E}"/>
              </a:ext>
            </a:extLst>
          </p:cNvPr>
          <p:cNvSpPr>
            <a:spLocks noGrp="1"/>
          </p:cNvSpPr>
          <p:nvPr>
            <p:ph type="title"/>
          </p:nvPr>
        </p:nvSpPr>
        <p:spPr/>
        <p:txBody>
          <a:bodyPr/>
          <a:lstStyle/>
          <a:p>
            <a:r>
              <a:rPr lang="en-US"/>
              <a:t>LLMs: Large Language Models</a:t>
            </a:r>
          </a:p>
        </p:txBody>
      </p:sp>
    </p:spTree>
    <p:extLst>
      <p:ext uri="{BB962C8B-B14F-4D97-AF65-F5344CB8AC3E}">
        <p14:creationId xmlns:p14="http://schemas.microsoft.com/office/powerpoint/2010/main" val="1160458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38A2F-6EE7-DB23-A893-AD9B91A2F50F}"/>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5E634B16-AFA3-359D-6FDE-B3F5D4C49C3F}"/>
              </a:ext>
            </a:extLst>
          </p:cNvPr>
          <p:cNvSpPr>
            <a:spLocks noGrp="1"/>
          </p:cNvSpPr>
          <p:nvPr>
            <p:ph type="title"/>
          </p:nvPr>
        </p:nvSpPr>
        <p:spPr/>
        <p:txBody>
          <a:bodyPr/>
          <a:lstStyle/>
          <a:p>
            <a:r>
              <a:rPr lang="en-US"/>
              <a:t>LLM: Large Language Model</a:t>
            </a:r>
          </a:p>
        </p:txBody>
      </p:sp>
      <p:sp>
        <p:nvSpPr>
          <p:cNvPr id="7" name="Content Placeholder 2">
            <a:extLst>
              <a:ext uri="{FF2B5EF4-FFF2-40B4-BE49-F238E27FC236}">
                <a16:creationId xmlns:a16="http://schemas.microsoft.com/office/drawing/2014/main" id="{328C1B86-0A95-CE10-57FE-88019B4F56C1}"/>
              </a:ext>
            </a:extLst>
          </p:cNvPr>
          <p:cNvSpPr txBox="1">
            <a:spLocks/>
          </p:cNvSpPr>
          <p:nvPr/>
        </p:nvSpPr>
        <p:spPr>
          <a:xfrm>
            <a:off x="838200" y="1588065"/>
            <a:ext cx="10515600" cy="11740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Font typeface="Wingdings" panose="05000000000000000000" pitchFamily="2" charset="2"/>
              <a:buNone/>
            </a:pPr>
            <a:r>
              <a:rPr lang="en-US">
                <a:latin typeface="Work Sans" pitchFamily="2" charset="77"/>
              </a:rPr>
              <a:t>An LLM is a model that is so large that it achieves general-purpose language understanding and generation.</a:t>
            </a:r>
            <a:endParaRPr lang="en-US"/>
          </a:p>
        </p:txBody>
      </p:sp>
      <p:pic>
        <p:nvPicPr>
          <p:cNvPr id="8" name="Picture 4" descr="Graphs comparing model scale to accuracy on tasks">
            <a:extLst>
              <a:ext uri="{FF2B5EF4-FFF2-40B4-BE49-F238E27FC236}">
                <a16:creationId xmlns:a16="http://schemas.microsoft.com/office/drawing/2014/main" id="{0475A0C4-1E84-1BDC-D39A-973FDA357D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9437" y="2913628"/>
            <a:ext cx="5934363" cy="2852821"/>
          </a:xfrm>
          <a:prstGeom prst="rect">
            <a:avLst/>
          </a:prstGeom>
          <a:noFill/>
          <a:ln>
            <a:solidFill>
              <a:srgbClr val="2454C3"/>
            </a:solidFill>
          </a:ln>
          <a:extLst>
            <a:ext uri="{909E8E84-426E-40DD-AFC4-6F175D3DCCD1}">
              <a14:hiddenFill xmlns:a14="http://schemas.microsoft.com/office/drawing/2010/main">
                <a:solidFill>
                  <a:srgbClr val="FFFFFF"/>
                </a:solidFill>
              </a14:hiddenFill>
            </a:ext>
          </a:extLst>
        </p:spPr>
      </p:pic>
      <p:sp>
        <p:nvSpPr>
          <p:cNvPr id="9" name="Rounded Rectangle 8">
            <a:extLst>
              <a:ext uri="{FF2B5EF4-FFF2-40B4-BE49-F238E27FC236}">
                <a16:creationId xmlns:a16="http://schemas.microsoft.com/office/drawing/2014/main" id="{0069FCD0-722B-BFC3-3DB0-1A96E64FA86F}"/>
              </a:ext>
            </a:extLst>
          </p:cNvPr>
          <p:cNvSpPr/>
          <p:nvPr/>
        </p:nvSpPr>
        <p:spPr>
          <a:xfrm>
            <a:off x="1385455" y="2743786"/>
            <a:ext cx="3184235" cy="1375291"/>
          </a:xfrm>
          <a:prstGeom prst="roundRect">
            <a:avLst/>
          </a:prstGeom>
          <a:solidFill>
            <a:srgbClr val="2454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600"/>
              <a:t>Review: This movie sucks.</a:t>
            </a:r>
          </a:p>
          <a:p>
            <a:r>
              <a:rPr lang="en-US" sz="1600"/>
              <a:t>Sentiment: negative</a:t>
            </a:r>
          </a:p>
          <a:p>
            <a:endParaRPr lang="en-US" sz="1600"/>
          </a:p>
          <a:p>
            <a:r>
              <a:rPr lang="en-US" sz="1600"/>
              <a:t>Review: I love this movie:</a:t>
            </a:r>
          </a:p>
          <a:p>
            <a:r>
              <a:rPr lang="en-US" sz="1600"/>
              <a:t>Sentiment:</a:t>
            </a:r>
          </a:p>
        </p:txBody>
      </p:sp>
      <p:sp>
        <p:nvSpPr>
          <p:cNvPr id="10" name="TextBox 9">
            <a:extLst>
              <a:ext uri="{FF2B5EF4-FFF2-40B4-BE49-F238E27FC236}">
                <a16:creationId xmlns:a16="http://schemas.microsoft.com/office/drawing/2014/main" id="{4FEBA17A-39FB-4073-6005-B1A1539C9C9F}"/>
              </a:ext>
            </a:extLst>
          </p:cNvPr>
          <p:cNvSpPr txBox="1"/>
          <p:nvPr/>
        </p:nvSpPr>
        <p:spPr>
          <a:xfrm>
            <a:off x="665017" y="3141152"/>
            <a:ext cx="921327" cy="369332"/>
          </a:xfrm>
          <a:prstGeom prst="rect">
            <a:avLst/>
          </a:prstGeom>
          <a:noFill/>
        </p:spPr>
        <p:txBody>
          <a:bodyPr wrap="square" rtlCol="0">
            <a:spAutoFit/>
          </a:bodyPr>
          <a:lstStyle/>
          <a:p>
            <a:r>
              <a:rPr lang="en-US"/>
              <a:t>Input</a:t>
            </a:r>
          </a:p>
        </p:txBody>
      </p:sp>
      <p:cxnSp>
        <p:nvCxnSpPr>
          <p:cNvPr id="11" name="Straight Arrow Connector 10">
            <a:extLst>
              <a:ext uri="{FF2B5EF4-FFF2-40B4-BE49-F238E27FC236}">
                <a16:creationId xmlns:a16="http://schemas.microsoft.com/office/drawing/2014/main" id="{FA7E5606-2BD8-CD5E-2F22-64CBB2B2B211}"/>
              </a:ext>
            </a:extLst>
          </p:cNvPr>
          <p:cNvCxnSpPr>
            <a:cxnSpLocks/>
            <a:stCxn id="9" idx="2"/>
          </p:cNvCxnSpPr>
          <p:nvPr/>
        </p:nvCxnSpPr>
        <p:spPr>
          <a:xfrm>
            <a:off x="2977573" y="4119077"/>
            <a:ext cx="0" cy="360559"/>
          </a:xfrm>
          <a:prstGeom prst="straightConnector1">
            <a:avLst/>
          </a:prstGeom>
          <a:ln>
            <a:solidFill>
              <a:srgbClr val="2454C3"/>
            </a:solidFill>
            <a:tailEnd type="triangle"/>
          </a:ln>
        </p:spPr>
        <p:style>
          <a:lnRef idx="2">
            <a:schemeClr val="accent1"/>
          </a:lnRef>
          <a:fillRef idx="0">
            <a:schemeClr val="accent1"/>
          </a:fillRef>
          <a:effectRef idx="1">
            <a:schemeClr val="accent1"/>
          </a:effectRef>
          <a:fontRef idx="minor">
            <a:schemeClr val="tx1"/>
          </a:fontRef>
        </p:style>
      </p:cxnSp>
      <p:sp>
        <p:nvSpPr>
          <p:cNvPr id="12" name="Oval 11">
            <a:extLst>
              <a:ext uri="{FF2B5EF4-FFF2-40B4-BE49-F238E27FC236}">
                <a16:creationId xmlns:a16="http://schemas.microsoft.com/office/drawing/2014/main" id="{4637164C-6504-1838-5E7A-E2FFCC3DF888}"/>
              </a:ext>
            </a:extLst>
          </p:cNvPr>
          <p:cNvSpPr/>
          <p:nvPr/>
        </p:nvSpPr>
        <p:spPr>
          <a:xfrm>
            <a:off x="2100117" y="4479636"/>
            <a:ext cx="1754909" cy="868218"/>
          </a:xfrm>
          <a:prstGeom prst="ellipse">
            <a:avLst/>
          </a:prstGeom>
          <a:solidFill>
            <a:srgbClr val="2454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LLM</a:t>
            </a:r>
          </a:p>
        </p:txBody>
      </p:sp>
      <p:sp>
        <p:nvSpPr>
          <p:cNvPr id="13" name="Rounded Rectangle 12">
            <a:extLst>
              <a:ext uri="{FF2B5EF4-FFF2-40B4-BE49-F238E27FC236}">
                <a16:creationId xmlns:a16="http://schemas.microsoft.com/office/drawing/2014/main" id="{4FA55233-C027-3813-0376-F283096BF6AF}"/>
              </a:ext>
            </a:extLst>
          </p:cNvPr>
          <p:cNvSpPr/>
          <p:nvPr/>
        </p:nvSpPr>
        <p:spPr>
          <a:xfrm>
            <a:off x="1385453" y="5638267"/>
            <a:ext cx="3184236" cy="628536"/>
          </a:xfrm>
          <a:prstGeom prst="roundRect">
            <a:avLst/>
          </a:prstGeom>
          <a:solidFill>
            <a:srgbClr val="2454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t>positive</a:t>
            </a:r>
          </a:p>
        </p:txBody>
      </p:sp>
      <p:cxnSp>
        <p:nvCxnSpPr>
          <p:cNvPr id="14" name="Straight Arrow Connector 13">
            <a:extLst>
              <a:ext uri="{FF2B5EF4-FFF2-40B4-BE49-F238E27FC236}">
                <a16:creationId xmlns:a16="http://schemas.microsoft.com/office/drawing/2014/main" id="{9F8B7F85-2EC8-504F-B7F3-916306021AE6}"/>
              </a:ext>
            </a:extLst>
          </p:cNvPr>
          <p:cNvCxnSpPr>
            <a:cxnSpLocks/>
          </p:cNvCxnSpPr>
          <p:nvPr/>
        </p:nvCxnSpPr>
        <p:spPr>
          <a:xfrm>
            <a:off x="2984497" y="5347854"/>
            <a:ext cx="0" cy="290413"/>
          </a:xfrm>
          <a:prstGeom prst="straightConnector1">
            <a:avLst/>
          </a:prstGeom>
          <a:ln>
            <a:solidFill>
              <a:srgbClr val="2454C3"/>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A87B118D-4877-5EA9-1461-138D1CF81578}"/>
              </a:ext>
            </a:extLst>
          </p:cNvPr>
          <p:cNvSpPr txBox="1"/>
          <p:nvPr/>
        </p:nvSpPr>
        <p:spPr>
          <a:xfrm>
            <a:off x="489527" y="5754207"/>
            <a:ext cx="921327" cy="369332"/>
          </a:xfrm>
          <a:prstGeom prst="rect">
            <a:avLst/>
          </a:prstGeom>
          <a:noFill/>
        </p:spPr>
        <p:txBody>
          <a:bodyPr wrap="square" rtlCol="0">
            <a:spAutoFit/>
          </a:bodyPr>
          <a:lstStyle/>
          <a:p>
            <a:r>
              <a:rPr lang="en-US"/>
              <a:t>Output</a:t>
            </a:r>
          </a:p>
        </p:txBody>
      </p:sp>
    </p:spTree>
    <p:extLst>
      <p:ext uri="{BB962C8B-B14F-4D97-AF65-F5344CB8AC3E}">
        <p14:creationId xmlns:p14="http://schemas.microsoft.com/office/powerpoint/2010/main" val="1081826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F1EAA-10F3-66C1-A0E9-1638CEF294E8}"/>
              </a:ext>
            </a:extLst>
          </p:cNvPr>
          <p:cNvSpPr>
            <a:spLocks noGrp="1"/>
          </p:cNvSpPr>
          <p:nvPr>
            <p:ph type="title"/>
          </p:nvPr>
        </p:nvSpPr>
        <p:spPr/>
        <p:txBody>
          <a:bodyPr/>
          <a:lstStyle/>
          <a:p>
            <a:r>
              <a:rPr lang="en-US"/>
              <a:t>Using LLMs on Azure</a:t>
            </a:r>
          </a:p>
        </p:txBody>
      </p:sp>
      <p:graphicFrame>
        <p:nvGraphicFramePr>
          <p:cNvPr id="4" name="Table 3">
            <a:extLst>
              <a:ext uri="{FF2B5EF4-FFF2-40B4-BE49-F238E27FC236}">
                <a16:creationId xmlns:a16="http://schemas.microsoft.com/office/drawing/2014/main" id="{E0BB6109-1ECD-4064-3B3B-394BDC6B9601}"/>
              </a:ext>
            </a:extLst>
          </p:cNvPr>
          <p:cNvGraphicFramePr>
            <a:graphicFrameLocks noGrp="1"/>
          </p:cNvGraphicFramePr>
          <p:nvPr/>
        </p:nvGraphicFramePr>
        <p:xfrm>
          <a:off x="586740" y="1254652"/>
          <a:ext cx="11018519" cy="3986615"/>
        </p:xfrm>
        <a:graphic>
          <a:graphicData uri="http://schemas.openxmlformats.org/drawingml/2006/table">
            <a:tbl>
              <a:tblPr firstRow="1" bandRow="1">
                <a:tableStyleId>{5C22544A-7EE6-4342-B048-85BDC9FD1C3A}</a:tableStyleId>
              </a:tblPr>
              <a:tblGrid>
                <a:gridCol w="2754293">
                  <a:extLst>
                    <a:ext uri="{9D8B030D-6E8A-4147-A177-3AD203B41FA5}">
                      <a16:colId xmlns:a16="http://schemas.microsoft.com/office/drawing/2014/main" val="1383439416"/>
                    </a:ext>
                  </a:extLst>
                </a:gridCol>
                <a:gridCol w="3960375">
                  <a:extLst>
                    <a:ext uri="{9D8B030D-6E8A-4147-A177-3AD203B41FA5}">
                      <a16:colId xmlns:a16="http://schemas.microsoft.com/office/drawing/2014/main" val="2597956376"/>
                    </a:ext>
                  </a:extLst>
                </a:gridCol>
                <a:gridCol w="4303851">
                  <a:extLst>
                    <a:ext uri="{9D8B030D-6E8A-4147-A177-3AD203B41FA5}">
                      <a16:colId xmlns:a16="http://schemas.microsoft.com/office/drawing/2014/main" val="270009724"/>
                    </a:ext>
                  </a:extLst>
                </a:gridCol>
              </a:tblGrid>
              <a:tr h="607579">
                <a:tc>
                  <a:txBody>
                    <a:bodyPr/>
                    <a:lstStyle/>
                    <a:p>
                      <a:r>
                        <a:rPr lang="en-US"/>
                        <a:t>Creator</a:t>
                      </a:r>
                    </a:p>
                  </a:txBody>
                  <a:tcPr>
                    <a:solidFill>
                      <a:srgbClr val="2454C3"/>
                    </a:solidFill>
                  </a:tcPr>
                </a:tc>
                <a:tc>
                  <a:txBody>
                    <a:bodyPr/>
                    <a:lstStyle/>
                    <a:p>
                      <a:r>
                        <a:rPr lang="en-US"/>
                        <a:t>Models</a:t>
                      </a:r>
                    </a:p>
                  </a:txBody>
                  <a:tcPr>
                    <a:solidFill>
                      <a:srgbClr val="2454C3"/>
                    </a:solidFill>
                  </a:tcPr>
                </a:tc>
                <a:tc>
                  <a:txBody>
                    <a:bodyPr/>
                    <a:lstStyle/>
                    <a:p>
                      <a:r>
                        <a:rPr lang="en-US"/>
                        <a:t>How to use on Azure?</a:t>
                      </a:r>
                    </a:p>
                  </a:txBody>
                  <a:tcPr>
                    <a:solidFill>
                      <a:srgbClr val="2454C3"/>
                    </a:solidFill>
                  </a:tcPr>
                </a:tc>
                <a:extLst>
                  <a:ext uri="{0D108BD9-81ED-4DB2-BD59-A6C34878D82A}">
                    <a16:rowId xmlns:a16="http://schemas.microsoft.com/office/drawing/2014/main" val="1155747763"/>
                  </a:ext>
                </a:extLst>
              </a:tr>
              <a:tr h="726570">
                <a:tc>
                  <a:txBody>
                    <a:bodyPr/>
                    <a:lstStyle/>
                    <a:p>
                      <a:r>
                        <a:rPr lang="en-US" sz="2400" baseline="0"/>
                        <a:t>OpenAI</a:t>
                      </a:r>
                    </a:p>
                  </a:txBody>
                  <a:tcPr/>
                </a:tc>
                <a:tc>
                  <a:txBody>
                    <a:bodyPr/>
                    <a:lstStyle/>
                    <a:p>
                      <a:r>
                        <a:rPr lang="en-US" sz="2400" baseline="0"/>
                        <a:t>GPT3.5, GPT4, GPT4o,</a:t>
                      </a:r>
                    </a:p>
                    <a:p>
                      <a:r>
                        <a:rPr lang="en-US" sz="2400" baseline="0"/>
                        <a:t>ada-002, text-embedding-3</a:t>
                      </a:r>
                    </a:p>
                  </a:txBody>
                  <a:tcPr/>
                </a:tc>
                <a:tc>
                  <a:txBody>
                    <a:bodyPr/>
                    <a:lstStyle/>
                    <a:p>
                      <a:r>
                        <a:rPr lang="en-US" sz="2400" baseline="0"/>
                        <a:t>Azure OpenAI,</a:t>
                      </a:r>
                    </a:p>
                    <a:p>
                      <a:r>
                        <a:rPr lang="en-US" sz="2400" baseline="0"/>
                        <a:t>GitHub Models</a:t>
                      </a:r>
                    </a:p>
                  </a:txBody>
                  <a:tcPr/>
                </a:tc>
                <a:extLst>
                  <a:ext uri="{0D108BD9-81ED-4DB2-BD59-A6C34878D82A}">
                    <a16:rowId xmlns:a16="http://schemas.microsoft.com/office/drawing/2014/main" val="962200249"/>
                  </a:ext>
                </a:extLst>
              </a:tr>
              <a:tr h="589769">
                <a:tc>
                  <a:txBody>
                    <a:bodyPr/>
                    <a:lstStyle/>
                    <a:p>
                      <a:r>
                        <a:rPr lang="en-US" sz="2400" baseline="0"/>
                        <a:t>Microsoft</a:t>
                      </a:r>
                    </a:p>
                  </a:txBody>
                  <a:tcPr/>
                </a:tc>
                <a:tc>
                  <a:txBody>
                    <a:bodyPr/>
                    <a:lstStyle/>
                    <a:p>
                      <a:r>
                        <a:rPr lang="en-US" sz="2400" baseline="0"/>
                        <a:t>Phi-3, Phi-3mini</a:t>
                      </a:r>
                    </a:p>
                  </a:txBody>
                  <a:tcPr/>
                </a:tc>
                <a:tc rowSpan="4">
                  <a:txBody>
                    <a:bodyPr/>
                    <a:lstStyle/>
                    <a:p>
                      <a:endParaRPr lang="en-US" sz="2400" baseline="0"/>
                    </a:p>
                    <a:p>
                      <a:endParaRPr lang="en-US" sz="2400" baseline="0"/>
                    </a:p>
                    <a:p>
                      <a:r>
                        <a:rPr lang="en-US" sz="2400" baseline="0"/>
                        <a:t>Azure AI Model Catalog, GitHub Models</a:t>
                      </a:r>
                    </a:p>
                  </a:txBody>
                  <a:tcPr/>
                </a:tc>
                <a:extLst>
                  <a:ext uri="{0D108BD9-81ED-4DB2-BD59-A6C34878D82A}">
                    <a16:rowId xmlns:a16="http://schemas.microsoft.com/office/drawing/2014/main" val="206518395"/>
                  </a:ext>
                </a:extLst>
              </a:tr>
              <a:tr h="589769">
                <a:tc>
                  <a:txBody>
                    <a:bodyPr/>
                    <a:lstStyle/>
                    <a:p>
                      <a:r>
                        <a:rPr lang="en-US" sz="2400" baseline="0"/>
                        <a:t>Mistral</a:t>
                      </a:r>
                    </a:p>
                  </a:txBody>
                  <a:tcPr/>
                </a:tc>
                <a:tc>
                  <a:txBody>
                    <a:bodyPr/>
                    <a:lstStyle/>
                    <a:p>
                      <a:r>
                        <a:rPr lang="en-US" sz="2400" baseline="0"/>
                        <a:t>Nemo, Small, Large</a:t>
                      </a:r>
                    </a:p>
                  </a:txBody>
                  <a:tcPr/>
                </a:tc>
                <a:tc vMerge="1">
                  <a:txBody>
                    <a:bodyPr/>
                    <a:lstStyle/>
                    <a:p>
                      <a:endParaRPr/>
                    </a:p>
                  </a:txBody>
                  <a:tcPr/>
                </a:tc>
                <a:extLst>
                  <a:ext uri="{0D108BD9-81ED-4DB2-BD59-A6C34878D82A}">
                    <a16:rowId xmlns:a16="http://schemas.microsoft.com/office/drawing/2014/main" val="4025601791"/>
                  </a:ext>
                </a:extLst>
              </a:tr>
              <a:tr h="726570">
                <a:tc>
                  <a:txBody>
                    <a:bodyPr/>
                    <a:lstStyle/>
                    <a:p>
                      <a:r>
                        <a:rPr lang="en-US" sz="2400" baseline="0"/>
                        <a:t>Cohere </a:t>
                      </a:r>
                    </a:p>
                  </a:txBody>
                  <a:tcPr/>
                </a:tc>
                <a:tc>
                  <a:txBody>
                    <a:bodyPr/>
                    <a:lstStyle/>
                    <a:p>
                      <a:r>
                        <a:rPr lang="en-US" sz="2400" baseline="0"/>
                        <a:t>Command R, Command R+, Embed</a:t>
                      </a:r>
                    </a:p>
                  </a:txBody>
                  <a:tcPr/>
                </a:tc>
                <a:tc vMerge="1">
                  <a:txBody>
                    <a:bodyPr/>
                    <a:lstStyle/>
                    <a:p>
                      <a:endParaRPr/>
                    </a:p>
                  </a:txBody>
                  <a:tcPr/>
                </a:tc>
                <a:extLst>
                  <a:ext uri="{0D108BD9-81ED-4DB2-BD59-A6C34878D82A}">
                    <a16:rowId xmlns:a16="http://schemas.microsoft.com/office/drawing/2014/main" val="1707179499"/>
                  </a:ext>
                </a:extLst>
              </a:tr>
              <a:tr h="553578">
                <a:tc>
                  <a:txBody>
                    <a:bodyPr/>
                    <a:lstStyle/>
                    <a:p>
                      <a:r>
                        <a:rPr lang="en-US" sz="2400" baseline="0"/>
                        <a:t>Meta</a:t>
                      </a:r>
                    </a:p>
                  </a:txBody>
                  <a:tcPr/>
                </a:tc>
                <a:tc>
                  <a:txBody>
                    <a:bodyPr/>
                    <a:lstStyle/>
                    <a:p>
                      <a:r>
                        <a:rPr lang="en-US" sz="2400" baseline="0"/>
                        <a:t>LlaMA 3.1-8B, 70B, 405B</a:t>
                      </a:r>
                    </a:p>
                  </a:txBody>
                  <a:tcPr/>
                </a:tc>
                <a:tc vMerge="1">
                  <a:txBody>
                    <a:bodyPr/>
                    <a:lstStyle/>
                    <a:p>
                      <a:endParaRPr/>
                    </a:p>
                  </a:txBody>
                  <a:tcPr/>
                </a:tc>
                <a:extLst>
                  <a:ext uri="{0D108BD9-81ED-4DB2-BD59-A6C34878D82A}">
                    <a16:rowId xmlns:a16="http://schemas.microsoft.com/office/drawing/2014/main" val="1851286991"/>
                  </a:ext>
                </a:extLst>
              </a:tr>
            </a:tbl>
          </a:graphicData>
        </a:graphic>
      </p:graphicFrame>
      <p:sp>
        <p:nvSpPr>
          <p:cNvPr id="5" name="TextBox 4">
            <a:extLst>
              <a:ext uri="{FF2B5EF4-FFF2-40B4-BE49-F238E27FC236}">
                <a16:creationId xmlns:a16="http://schemas.microsoft.com/office/drawing/2014/main" id="{87B90CBE-6ED4-01D1-AF7D-1932137E8870}"/>
              </a:ext>
            </a:extLst>
          </p:cNvPr>
          <p:cNvSpPr txBox="1"/>
          <p:nvPr/>
        </p:nvSpPr>
        <p:spPr>
          <a:xfrm>
            <a:off x="7267766" y="6365422"/>
            <a:ext cx="4337493" cy="369332"/>
          </a:xfrm>
          <a:prstGeom prst="rect">
            <a:avLst/>
          </a:prstGeom>
          <a:noFill/>
        </p:spPr>
        <p:txBody>
          <a:bodyPr wrap="square">
            <a:spAutoFit/>
          </a:bodyPr>
          <a:lstStyle/>
          <a:p>
            <a:pPr algn="r"/>
            <a:r>
              <a:rPr lang="en-US">
                <a:solidFill>
                  <a:srgbClr val="FFFFFF"/>
                </a:solidFill>
                <a:hlinkClick r:id="rId2">
                  <a:extLst>
                    <a:ext uri="{A12FA001-AC4F-418D-AE19-62706E023703}">
                      <ahyp:hlinkClr xmlns:ahyp="http://schemas.microsoft.com/office/drawing/2018/hyperlinkcolor" val="tx"/>
                    </a:ext>
                  </a:extLst>
                </a:hlinkClick>
              </a:rPr>
              <a:t>https://github.com/marketplace/models</a:t>
            </a:r>
            <a:endParaRPr lang="en-US">
              <a:solidFill>
                <a:srgbClr val="FFFFFF"/>
              </a:solidFill>
            </a:endParaRPr>
          </a:p>
        </p:txBody>
      </p:sp>
      <p:sp>
        <p:nvSpPr>
          <p:cNvPr id="8" name="TextBox 7">
            <a:extLst>
              <a:ext uri="{FF2B5EF4-FFF2-40B4-BE49-F238E27FC236}">
                <a16:creationId xmlns:a16="http://schemas.microsoft.com/office/drawing/2014/main" id="{86EDD7C4-EAAE-02A0-20E4-BB721F5C360F}"/>
              </a:ext>
            </a:extLst>
          </p:cNvPr>
          <p:cNvSpPr txBox="1"/>
          <p:nvPr/>
        </p:nvSpPr>
        <p:spPr>
          <a:xfrm>
            <a:off x="5821811" y="5881885"/>
            <a:ext cx="5783448" cy="369332"/>
          </a:xfrm>
          <a:prstGeom prst="rect">
            <a:avLst/>
          </a:prstGeom>
          <a:noFill/>
        </p:spPr>
        <p:txBody>
          <a:bodyPr wrap="square">
            <a:spAutoFit/>
          </a:bodyPr>
          <a:lstStyle/>
          <a:p>
            <a:pPr algn="r"/>
            <a:r>
              <a:rPr lang="en-US">
                <a:solidFill>
                  <a:srgbClr val="FFFFFF"/>
                </a:solidFill>
                <a:hlinkClick r:id="rId3">
                  <a:extLst>
                    <a:ext uri="{A12FA001-AC4F-418D-AE19-62706E023703}">
                      <ahyp:hlinkClr xmlns:ahyp="http://schemas.microsoft.com/office/drawing/2018/hyperlinkcolor" val="tx"/>
                    </a:ext>
                  </a:extLst>
                </a:hlinkClick>
              </a:rPr>
              <a:t>https://azure.microsoft.com/products/ai-model-catalog</a:t>
            </a:r>
            <a:endParaRPr lang="en-US">
              <a:solidFill>
                <a:srgbClr val="FFFFFF"/>
              </a:solidFill>
            </a:endParaRPr>
          </a:p>
        </p:txBody>
      </p:sp>
      <p:sp>
        <p:nvSpPr>
          <p:cNvPr id="10" name="TextBox 9">
            <a:extLst>
              <a:ext uri="{FF2B5EF4-FFF2-40B4-BE49-F238E27FC236}">
                <a16:creationId xmlns:a16="http://schemas.microsoft.com/office/drawing/2014/main" id="{DBDC33AB-CC7A-C3DC-9F78-55CBE7C8F771}"/>
              </a:ext>
            </a:extLst>
          </p:cNvPr>
          <p:cNvSpPr txBox="1"/>
          <p:nvPr/>
        </p:nvSpPr>
        <p:spPr>
          <a:xfrm>
            <a:off x="4221018" y="5366532"/>
            <a:ext cx="7384241" cy="369332"/>
          </a:xfrm>
          <a:prstGeom prst="rect">
            <a:avLst/>
          </a:prstGeom>
          <a:noFill/>
        </p:spPr>
        <p:txBody>
          <a:bodyPr wrap="square">
            <a:spAutoFit/>
          </a:bodyPr>
          <a:lstStyle/>
          <a:p>
            <a:pPr algn="r"/>
            <a:r>
              <a:rPr lang="en-US">
                <a:solidFill>
                  <a:srgbClr val="FFFFFF"/>
                </a:solidFill>
                <a:hlinkClick r:id="rId4">
                  <a:extLst>
                    <a:ext uri="{A12FA001-AC4F-418D-AE19-62706E023703}">
                      <ahyp:hlinkClr xmlns:ahyp="http://schemas.microsoft.com/office/drawing/2018/hyperlinkcolor" val="tx"/>
                    </a:ext>
                  </a:extLst>
                </a:hlinkClick>
              </a:rPr>
              <a:t>https://azure.microsoft.com/products/ai-services/openai-service</a:t>
            </a:r>
            <a:endParaRPr lang="en-US">
              <a:solidFill>
                <a:srgbClr val="FFFFFF"/>
              </a:solidFill>
            </a:endParaRPr>
          </a:p>
        </p:txBody>
      </p:sp>
    </p:spTree>
    <p:extLst>
      <p:ext uri="{BB962C8B-B14F-4D97-AF65-F5344CB8AC3E}">
        <p14:creationId xmlns:p14="http://schemas.microsoft.com/office/powerpoint/2010/main" val="3567385353"/>
      </p:ext>
    </p:extLst>
  </p:cSld>
  <p:clrMapOvr>
    <a:masterClrMapping/>
  </p:clrMapOvr>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Microsoft AI Tour 16:9 Template Dark">
  <a:themeElements>
    <a:clrScheme name="Custom 197">
      <a:dk1>
        <a:srgbClr val="091F2C"/>
      </a:dk1>
      <a:lt1>
        <a:srgbClr val="FFFFFF"/>
      </a:lt1>
      <a:dk2>
        <a:srgbClr val="091F2C"/>
      </a:dk2>
      <a:lt2>
        <a:srgbClr val="E8E6DF"/>
      </a:lt2>
      <a:accent1>
        <a:srgbClr val="C5B4E3"/>
      </a:accent1>
      <a:accent2>
        <a:srgbClr val="0078D4"/>
      </a:accent2>
      <a:accent3>
        <a:srgbClr val="8DE971"/>
      </a:accent3>
      <a:accent4>
        <a:srgbClr val="D7D2CB"/>
      </a:accent4>
      <a:accent5>
        <a:srgbClr val="8661C5"/>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837E6454-BB5A-485A-B15D-3D489AC26F9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4925C27B3ADB5469B06FE7A435DCE3F" ma:contentTypeVersion="13" ma:contentTypeDescription="Create a new document." ma:contentTypeScope="" ma:versionID="badf56bc76d54608cc2a02cc6874d755">
  <xsd:schema xmlns:xsd="http://www.w3.org/2001/XMLSchema" xmlns:xs="http://www.w3.org/2001/XMLSchema" xmlns:p="http://schemas.microsoft.com/office/2006/metadata/properties" xmlns:ns1="http://schemas.microsoft.com/sharepoint/v3" xmlns:ns2="fed66e55-c941-4e39-8cb9-763ce1174e9f" xmlns:ns3="f2a6f4ca-5247-406e-b053-1da4431a8aba" targetNamespace="http://schemas.microsoft.com/office/2006/metadata/properties" ma:root="true" ma:fieldsID="ae94ac1c592ba472f320e37268160b24" ns1:_="" ns2:_="" ns3:_="">
    <xsd:import namespace="http://schemas.microsoft.com/sharepoint/v3"/>
    <xsd:import namespace="fed66e55-c941-4e39-8cb9-763ce1174e9f"/>
    <xsd:import namespace="f2a6f4ca-5247-406e-b053-1da4431a8ab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d66e55-c941-4e39-8cb9-763ce1174e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2a6f4ca-5247-406e-b053-1da4431a8ab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7505f3ab-082a-4f57-b038-70f5450bd252}" ma:internalName="TaxCatchAll" ma:showField="CatchAllData" ma:web="f2a6f4ca-5247-406e-b053-1da4431a8ab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fed66e55-c941-4e39-8cb9-763ce1174e9f">
      <Terms xmlns="http://schemas.microsoft.com/office/infopath/2007/PartnerControls"/>
    </lcf76f155ced4ddcb4097134ff3c332f>
    <_ip_UnifiedCompliancePolicyUIAction xmlns="http://schemas.microsoft.com/sharepoint/v3" xsi:nil="true"/>
    <_ip_UnifiedCompliancePolicyProperties xmlns="http://schemas.microsoft.com/sharepoint/v3" xsi:nil="true"/>
    <TaxCatchAll xmlns="f2a6f4ca-5247-406e-b053-1da4431a8aba" xsi:nil="true"/>
  </documentManagement>
</p:properties>
</file>

<file path=customXml/itemProps1.xml><?xml version="1.0" encoding="utf-8"?>
<ds:datastoreItem xmlns:ds="http://schemas.openxmlformats.org/officeDocument/2006/customXml" ds:itemID="{39AD097B-2910-44F3-AC28-CEBF8CD886B2}">
  <ds:schemaRefs>
    <ds:schemaRef ds:uri="f2a6f4ca-5247-406e-b053-1da4431a8aba"/>
    <ds:schemaRef ds:uri="fed66e55-c941-4e39-8cb9-763ce1174e9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48419D9-581A-44A8-91B6-4F43E1D6982A}">
  <ds:schemaRefs>
    <ds:schemaRef ds:uri="http://schemas.microsoft.com/sharepoint/v3/contenttype/forms"/>
  </ds:schemaRefs>
</ds:datastoreItem>
</file>

<file path=customXml/itemProps3.xml><?xml version="1.0" encoding="utf-8"?>
<ds:datastoreItem xmlns:ds="http://schemas.openxmlformats.org/officeDocument/2006/customXml" ds:itemID="{96433F3D-D6EB-404B-A6A4-2834F1FD1D65}">
  <ds:schemaRefs>
    <ds:schemaRef ds:uri="http://www.w3.org/XML/1998/namespace"/>
    <ds:schemaRef ds:uri="http://purl.org/dc/terms/"/>
    <ds:schemaRef ds:uri="http://purl.org/dc/elements/1.1/"/>
    <ds:schemaRef ds:uri="http://schemas.microsoft.com/office/infopath/2007/PartnerControls"/>
    <ds:schemaRef ds:uri="http://schemas.openxmlformats.org/package/2006/metadata/core-properties"/>
    <ds:schemaRef ds:uri="fed66e55-c941-4e39-8cb9-763ce1174e9f"/>
    <ds:schemaRef ds:uri="http://schemas.microsoft.com/office/2006/documentManagement/types"/>
    <ds:schemaRef ds:uri="f2a6f4ca-5247-406e-b053-1da4431a8aba"/>
    <ds:schemaRef ds:uri="http://schemas.microsoft.com/sharepoint/v3"/>
    <ds:schemaRef ds:uri="http://schemas.microsoft.com/office/2006/metadata/properties"/>
    <ds:schemaRef ds:uri="http://purl.org/dc/dcmityp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115</TotalTime>
  <Words>2784</Words>
  <Application>Microsoft Macintosh PowerPoint</Application>
  <PresentationFormat>Widescreen</PresentationFormat>
  <Paragraphs>522</Paragraphs>
  <Slides>43</Slides>
  <Notes>11</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43</vt:i4>
      </vt:variant>
    </vt:vector>
  </HeadingPairs>
  <TitlesOfParts>
    <vt:vector size="58" baseType="lpstr">
      <vt:lpstr>-apple-system</vt:lpstr>
      <vt:lpstr>Aptos</vt:lpstr>
      <vt:lpstr>Aptos Display</vt:lpstr>
      <vt:lpstr>Arial</vt:lpstr>
      <vt:lpstr>Arial,Sans-Serif</vt:lpstr>
      <vt:lpstr>Consolas</vt:lpstr>
      <vt:lpstr>Menlo</vt:lpstr>
      <vt:lpstr>Segoe Sans Display Semibold</vt:lpstr>
      <vt:lpstr>Segoe UI</vt:lpstr>
      <vt:lpstr>Segoe UI Semibold</vt:lpstr>
      <vt:lpstr>Segoe UI Semilight</vt:lpstr>
      <vt:lpstr>Wingdings</vt:lpstr>
      <vt:lpstr>Work Sans</vt:lpstr>
      <vt:lpstr>Office Theme</vt:lpstr>
      <vt:lpstr>Microsoft AI Tour 16:9 Template Dark</vt:lpstr>
      <vt:lpstr>PowerPoint Presentation</vt:lpstr>
      <vt:lpstr>RAGHack streams</vt:lpstr>
      <vt:lpstr>RAGHack streams in more languages!</vt:lpstr>
      <vt:lpstr>RAGHack prizes</vt:lpstr>
      <vt:lpstr>RAGHack submission process</vt:lpstr>
      <vt:lpstr>RAG: Retrieval Augmented Generation 101</vt:lpstr>
      <vt:lpstr>LLMs: Large Language Models</vt:lpstr>
      <vt:lpstr>LLM: Large Language Model</vt:lpstr>
      <vt:lpstr>Using LLMs on Azure</vt:lpstr>
      <vt:lpstr>Using LLMs locally</vt:lpstr>
      <vt:lpstr>Using LLMs from Azure OpenAI</vt:lpstr>
      <vt:lpstr>The limitations of LLMs</vt:lpstr>
      <vt:lpstr>Integrating domain knowledge</vt:lpstr>
      <vt:lpstr>Retrieval Augmented Generation</vt:lpstr>
      <vt:lpstr>RAG: Retrieval Augmented Generation</vt:lpstr>
      <vt:lpstr>RAG with Azure OpenAI</vt:lpstr>
      <vt:lpstr>The benefits of RAG</vt:lpstr>
      <vt:lpstr>RAG in the wild</vt:lpstr>
      <vt:lpstr>Types of RAG</vt:lpstr>
      <vt:lpstr>Types of RAG</vt:lpstr>
      <vt:lpstr>Simple RAG</vt:lpstr>
      <vt:lpstr>Simple RAG (on PostgreSQL)</vt:lpstr>
      <vt:lpstr>Advanced RAG with query re-writing</vt:lpstr>
      <vt:lpstr>Advanced RAG (on PostgreSQL)</vt:lpstr>
      <vt:lpstr>Query rewriting with function calling</vt:lpstr>
      <vt:lpstr>Advanced RAG with query rewriting via function calling</vt:lpstr>
      <vt:lpstr>RAG on documents</vt:lpstr>
      <vt:lpstr>RAG on documents</vt:lpstr>
      <vt:lpstr>RAG data sources</vt:lpstr>
      <vt:lpstr>Advanced RAG example:  GitHub Copilot for Azure</vt:lpstr>
      <vt:lpstr>GitHub Copilot for Azure (@azure)</vt:lpstr>
      <vt:lpstr>Architecture</vt:lpstr>
      <vt:lpstr>Building a RAG app</vt:lpstr>
      <vt:lpstr>RAG components</vt:lpstr>
      <vt:lpstr>Many ways to build a RAG app</vt:lpstr>
      <vt:lpstr>Copilot Studio </vt:lpstr>
      <vt:lpstr>Azure OpenAI Studio – On Your Data</vt:lpstr>
      <vt:lpstr>Open-source RAG chat app: Python</vt:lpstr>
      <vt:lpstr>Open-source RAG chat app: .NET</vt:lpstr>
      <vt:lpstr>Open-source RAG chat app: JavaScript</vt:lpstr>
      <vt:lpstr>Open-source RAG chat app: Java</vt:lpstr>
      <vt:lpstr>Open-source RAG chat solution: Azure AI Studio</vt:lpstr>
      <vt:lpstr>RAGHack: 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Daisy Chaussee</dc:creator>
  <cp:lastModifiedBy>Pamela Fox</cp:lastModifiedBy>
  <cp:revision>2</cp:revision>
  <dcterms:created xsi:type="dcterms:W3CDTF">2024-08-07T00:36:26Z</dcterms:created>
  <dcterms:modified xsi:type="dcterms:W3CDTF">2024-09-03T16:11:33Z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0x01010014925C27B3ADB5469B06FE7A435DCE3F</vt:lpwstr>
  </property>
  <property fmtid="{D5CDD505-2E9C-101B-9397-08002B2CF9AE}" pid="3" name="MediaServiceImageTags">
    <vt:lpwstr/>
  </property>
</Properties>
</file>